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Default Extension="svg" ContentType="image/svg+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DM Sans Bold" charset="0"/>
      <p:regular r:id="rId15"/>
    </p:embeddedFont>
    <p:embeddedFont>
      <p:font typeface="DM Sans" charset="0"/>
      <p:regular r:id="rId16"/>
    </p:embeddedFont>
    <p:embeddedFont>
      <p:font typeface="Calibri" pitchFamily="34" charset="0"/>
      <p:regular r:id="rId17"/>
      <p:bold r:id="rId18"/>
      <p:italic r:id="rId19"/>
      <p:boldItalic r:id="rId20"/>
    </p:embeddedFont>
    <p:embeddedFont>
      <p:font typeface="Open Sans Extra Bold"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autoAdjust="0"/>
    <p:restoredTop sz="94622" autoAdjust="0"/>
  </p:normalViewPr>
  <p:slideViewPr>
    <p:cSldViewPr>
      <p:cViewPr varScale="1">
        <p:scale>
          <a:sx n="42" d="100"/>
          <a:sy n="42" d="100"/>
        </p:scale>
        <p:origin x="-776" y="-1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7.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11.png"/><Relationship Id="rId7" Type="http://schemas.openxmlformats.org/officeDocument/2006/relationships/image" Target="../media/image4.png"/><Relationship Id="rId12" Type="http://schemas.openxmlformats.org/officeDocument/2006/relationships/image" Target="../media/image11.svg"/><Relationship Id="rId17" Type="http://schemas.openxmlformats.org/officeDocument/2006/relationships/image" Target="../media/image9.png"/><Relationship Id="rId25" Type="http://schemas.openxmlformats.org/officeDocument/2006/relationships/image" Target="../media/image13.png"/><Relationship Id="rId2" Type="http://schemas.openxmlformats.org/officeDocument/2006/relationships/image" Target="../media/image1.pn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6.png"/><Relationship Id="rId24" Type="http://schemas.openxmlformats.org/officeDocument/2006/relationships/image" Target="../media/image23.svg"/><Relationship Id="rId5" Type="http://schemas.openxmlformats.org/officeDocument/2006/relationships/image" Target="../media/image3.png"/><Relationship Id="rId15" Type="http://schemas.openxmlformats.org/officeDocument/2006/relationships/image" Target="../media/image8.png"/><Relationship Id="rId23" Type="http://schemas.openxmlformats.org/officeDocument/2006/relationships/image" Target="../media/image1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0.png"/><Relationship Id="rId4" Type="http://schemas.openxmlformats.org/officeDocument/2006/relationships/image" Target="../media/image3.svg"/><Relationship Id="rId9" Type="http://schemas.openxmlformats.org/officeDocument/2006/relationships/image" Target="../media/image5.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14.png"/><Relationship Id="rId30" Type="http://schemas.openxmlformats.org/officeDocument/2006/relationships/image" Target="../media/image29.svg"/></Relationships>
</file>

<file path=ppt/slides/_rels/slide10.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8.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image" Target="../media/image13.svg"/><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29"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7.png"/><Relationship Id="rId24" Type="http://schemas.openxmlformats.org/officeDocument/2006/relationships/image" Target="../media/image25.svg"/><Relationship Id="rId5" Type="http://schemas.openxmlformats.org/officeDocument/2006/relationships/image" Target="../media/image3.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11.png"/><Relationship Id="rId4" Type="http://schemas.openxmlformats.org/officeDocument/2006/relationships/image" Target="../media/image3.svg"/><Relationship Id="rId9" Type="http://schemas.openxmlformats.org/officeDocument/2006/relationships/image" Target="../media/image6.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8.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image" Target="../media/image13.svg"/><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7.png"/><Relationship Id="rId24" Type="http://schemas.openxmlformats.org/officeDocument/2006/relationships/image" Target="../media/image25.svg"/><Relationship Id="rId5" Type="http://schemas.openxmlformats.org/officeDocument/2006/relationships/image" Target="../media/image3.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11.png"/><Relationship Id="rId4" Type="http://schemas.openxmlformats.org/officeDocument/2006/relationships/image" Target="../media/image3.svg"/><Relationship Id="rId9" Type="http://schemas.openxmlformats.org/officeDocument/2006/relationships/image" Target="../media/image6.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15.png"/></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4.png"/><Relationship Id="rId3" Type="http://schemas.openxmlformats.org/officeDocument/2006/relationships/image" Target="../media/image16.png"/><Relationship Id="rId7" Type="http://schemas.openxmlformats.org/officeDocument/2006/relationships/image" Target="../media/image6.png"/><Relationship Id="rId12" Type="http://schemas.openxmlformats.org/officeDocument/2006/relationships/image" Target="../media/image2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5.svg"/><Relationship Id="rId4" Type="http://schemas.openxmlformats.org/officeDocument/2006/relationships/image" Target="../media/image31.svg"/><Relationship Id="rId9" Type="http://schemas.openxmlformats.org/officeDocument/2006/relationships/image" Target="../media/image8.png"/><Relationship Id="rId14" Type="http://schemas.openxmlformats.org/officeDocument/2006/relationships/image" Target="../media/image27.svg"/></Relationships>
</file>

<file path=ppt/slides/_rels/slide3.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hyperlink" Target="https://india.mongabay.com/2022/10/humans-are-contaminating-earths-waterways-with-medicines-pharmaceutical-ingredients/" TargetMode="External"/><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image" Target="../media/image4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5.svg"/><Relationship Id="rId11" Type="http://schemas.openxmlformats.org/officeDocument/2006/relationships/image" Target="../media/image21.png"/><Relationship Id="rId5" Type="http://schemas.openxmlformats.org/officeDocument/2006/relationships/image" Target="../media/image18.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20.png"/><Relationship Id="rId14" Type="http://schemas.openxmlformats.org/officeDocument/2006/relationships/hyperlink" Target="https://www.stopamr.eu/blog/policy/pharmaceutical-pollution-in-india-and-eus-role/"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1.png"/><Relationship Id="rId18" Type="http://schemas.openxmlformats.org/officeDocument/2006/relationships/image" Target="../media/image29.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7.svg"/><Relationship Id="rId17"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25.sv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9.png"/><Relationship Id="rId5" Type="http://schemas.openxmlformats.org/officeDocument/2006/relationships/image" Target="../media/image5.png"/><Relationship Id="rId15" Type="http://schemas.openxmlformats.org/officeDocument/2006/relationships/image" Target="../media/image13.png"/><Relationship Id="rId10" Type="http://schemas.openxmlformats.org/officeDocument/2006/relationships/image" Target="../media/image15.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21.svg"/></Relationships>
</file>

<file path=ppt/slides/_rels/slide5.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1.png"/><Relationship Id="rId18" Type="http://schemas.openxmlformats.org/officeDocument/2006/relationships/image" Target="../media/image29.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7.svg"/><Relationship Id="rId17"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25.sv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9.png"/><Relationship Id="rId5" Type="http://schemas.openxmlformats.org/officeDocument/2006/relationships/image" Target="../media/image5.png"/><Relationship Id="rId15" Type="http://schemas.openxmlformats.org/officeDocument/2006/relationships/image" Target="../media/image13.png"/><Relationship Id="rId10" Type="http://schemas.openxmlformats.org/officeDocument/2006/relationships/image" Target="../media/image15.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21.sv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22.png"/><Relationship Id="rId4" Type="http://schemas.openxmlformats.org/officeDocument/2006/relationships/image" Target="../media/image21.sv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22.png"/><Relationship Id="rId4" Type="http://schemas.openxmlformats.org/officeDocument/2006/relationships/image" Target="../media/image21.sv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22.png"/><Relationship Id="rId4" Type="http://schemas.openxmlformats.org/officeDocument/2006/relationships/image" Target="../media/image21.svg"/></Relationships>
</file>

<file path=ppt/slides/_rels/slide9.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7.svg"/><Relationship Id="rId17" Type="http://schemas.openxmlformats.org/officeDocument/2006/relationships/image" Target="../media/image23.png"/><Relationship Id="rId2" Type="http://schemas.openxmlformats.org/officeDocument/2006/relationships/image" Target="../media/image1.png"/><Relationship Id="rId16" Type="http://schemas.openxmlformats.org/officeDocument/2006/relationships/image" Target="../media/image29.sv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9.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5.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2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14236705" y="6409875"/>
            <a:ext cx="724985" cy="920616"/>
          </a:xfrm>
          <a:custGeom>
            <a:avLst/>
            <a:gdLst/>
            <a:ahLst/>
            <a:cxnLst/>
            <a:rect l="l" t="t" r="r" b="b"/>
            <a:pathLst>
              <a:path w="724985" h="920616">
                <a:moveTo>
                  <a:pt x="0" y="0"/>
                </a:moveTo>
                <a:lnTo>
                  <a:pt x="724986" y="0"/>
                </a:lnTo>
                <a:lnTo>
                  <a:pt x="724986" y="920616"/>
                </a:lnTo>
                <a:lnTo>
                  <a:pt x="0" y="920616"/>
                </a:lnTo>
                <a:lnTo>
                  <a:pt x="0" y="0"/>
                </a:lnTo>
                <a:close/>
              </a:path>
            </a:pathLst>
          </a:custGeom>
          <a:blipFill>
            <a:blip r:embed="rId7" cstate="print">
              <a:extLst>
                <a:ext uri="{96DAC541-7B7A-43D3-8B79-37D633B846F1}">
                  <asvg:svgBlip xmlns:asvg="http://schemas.microsoft.com/office/drawing/2016/SVG/main" xmlns="" r:embed="rId8"/>
                </a:ext>
              </a:extLst>
            </a:blip>
            <a:stretch>
              <a:fillRect/>
            </a:stretch>
          </a:blipFill>
        </p:spPr>
      </p:sp>
      <p:sp>
        <p:nvSpPr>
          <p:cNvPr id="6" name="Freeform 6"/>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a:ln cap="sq">
            <a:noFill/>
            <a:prstDash val="solid"/>
            <a:miter/>
          </a:ln>
        </p:spPr>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a:ln cap="sq">
            <a:noFill/>
            <a:prstDash val="solid"/>
            <a:miter/>
          </a:ln>
        </p:spPr>
      </p:sp>
      <p:sp>
        <p:nvSpPr>
          <p:cNvPr id="8" name="Freeform 8"/>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a:ln cap="sq">
            <a:noFill/>
            <a:prstDash val="solid"/>
            <a:miter/>
          </a:ln>
        </p:spPr>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a:ln cap="sq">
            <a:noFill/>
            <a:prstDash val="solid"/>
            <a:miter/>
          </a:ln>
        </p:spPr>
      </p:sp>
      <p:sp>
        <p:nvSpPr>
          <p:cNvPr id="10" name="Freeform 10"/>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a:ln cap="sq">
            <a:noFill/>
            <a:prstDash val="solid"/>
            <a:miter/>
          </a:ln>
        </p:spPr>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xmlns="" r:embed="rId20"/>
                </a:ext>
              </a:extLst>
            </a:blip>
            <a:stretch>
              <a:fillRect/>
            </a:stretch>
          </a:blipFill>
          <a:ln cap="sq">
            <a:noFill/>
            <a:prstDash val="solid"/>
            <a:miter/>
          </a:ln>
        </p:spPr>
      </p:sp>
      <p:sp>
        <p:nvSpPr>
          <p:cNvPr id="12" name="Freeform 12"/>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xmlns="" r:embed="rId22"/>
                </a:ext>
              </a:extLst>
            </a:blip>
            <a:stretch>
              <a:fillRect/>
            </a:stretch>
          </a:blipFill>
          <a:ln cap="sq">
            <a:noFill/>
            <a:prstDash val="solid"/>
            <a:miter/>
          </a:ln>
        </p:spPr>
      </p:sp>
      <p:sp>
        <p:nvSpPr>
          <p:cNvPr id="13" name="Freeform 13"/>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xmlns="" r:embed="rId24"/>
                </a:ext>
              </a:extLst>
            </a:blip>
            <a:stretch>
              <a:fillRect/>
            </a:stretch>
          </a:blipFill>
          <a:ln cap="sq">
            <a:noFill/>
            <a:prstDash val="solid"/>
            <a:miter/>
          </a:ln>
        </p:spPr>
      </p:sp>
      <p:sp>
        <p:nvSpPr>
          <p:cNvPr id="14" name="Freeform 14"/>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xmlns="" r:embed="rId26"/>
                </a:ext>
              </a:extLst>
            </a:blip>
            <a:stretch>
              <a:fillRect/>
            </a:stretch>
          </a:blipFill>
          <a:ln cap="sq">
            <a:noFill/>
            <a:prstDash val="solid"/>
            <a:miter/>
          </a:ln>
        </p:spPr>
      </p:sp>
      <p:sp>
        <p:nvSpPr>
          <p:cNvPr id="15" name="Freeform 15"/>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xmlns="" r:embed="rId28"/>
                </a:ext>
              </a:extLst>
            </a:blip>
            <a:stretch>
              <a:fillRect/>
            </a:stretch>
          </a:blipFill>
          <a:ln cap="sq">
            <a:noFill/>
            <a:prstDash val="solid"/>
            <a:miter/>
          </a:ln>
        </p:spPr>
      </p:sp>
      <p:sp>
        <p:nvSpPr>
          <p:cNvPr id="16" name="Freeform 16"/>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xmlns="" r:embed="rId30"/>
                </a:ext>
              </a:extLst>
            </a:blip>
            <a:stretch>
              <a:fillRect/>
            </a:stretch>
          </a:blipFill>
          <a:ln cap="sq">
            <a:noFill/>
            <a:prstDash val="solid"/>
            <a:miter/>
          </a:ln>
        </p:spPr>
      </p:sp>
      <p:sp>
        <p:nvSpPr>
          <p:cNvPr id="17" name="TextBox 17"/>
          <p:cNvSpPr txBox="1"/>
          <p:nvPr/>
        </p:nvSpPr>
        <p:spPr>
          <a:xfrm>
            <a:off x="3688802" y="1835265"/>
            <a:ext cx="10910396" cy="4744020"/>
          </a:xfrm>
          <a:prstGeom prst="rect">
            <a:avLst/>
          </a:prstGeom>
        </p:spPr>
        <p:txBody>
          <a:bodyPr lIns="0" tIns="0" rIns="0" bIns="0" rtlCol="0" anchor="t">
            <a:spAutoFit/>
          </a:bodyPr>
          <a:lstStyle/>
          <a:p>
            <a:pPr algn="ctr">
              <a:lnSpc>
                <a:spcPts val="12218"/>
              </a:lnSpc>
            </a:pPr>
            <a:r>
              <a:rPr lang="en-US" sz="12998">
                <a:solidFill>
                  <a:srgbClr val="000000"/>
                </a:solidFill>
                <a:latin typeface="DM Sans Bold"/>
              </a:rPr>
              <a:t>Medicube</a:t>
            </a:r>
          </a:p>
          <a:p>
            <a:pPr algn="ctr">
              <a:lnSpc>
                <a:spcPts val="12218"/>
              </a:lnSpc>
            </a:pPr>
            <a:r>
              <a:rPr lang="en-US" sz="12998">
                <a:solidFill>
                  <a:srgbClr val="000000"/>
                </a:solidFill>
                <a:latin typeface="DM Sans Bold"/>
              </a:rPr>
              <a:t>Project presentation</a:t>
            </a:r>
          </a:p>
        </p:txBody>
      </p:sp>
      <p:sp>
        <p:nvSpPr>
          <p:cNvPr id="18" name="TextBox 18"/>
          <p:cNvSpPr txBox="1"/>
          <p:nvPr/>
        </p:nvSpPr>
        <p:spPr>
          <a:xfrm>
            <a:off x="4914102" y="7314136"/>
            <a:ext cx="8459795" cy="1130476"/>
          </a:xfrm>
          <a:prstGeom prst="rect">
            <a:avLst/>
          </a:prstGeom>
        </p:spPr>
        <p:txBody>
          <a:bodyPr lIns="0" tIns="0" rIns="0" bIns="0" rtlCol="0" anchor="t">
            <a:spAutoFit/>
          </a:bodyPr>
          <a:lstStyle/>
          <a:p>
            <a:pPr algn="ctr">
              <a:lnSpc>
                <a:spcPts val="4381"/>
              </a:lnSpc>
            </a:pPr>
            <a:r>
              <a:rPr lang="en-US" sz="4381" spc="-87">
                <a:solidFill>
                  <a:srgbClr val="000000"/>
                </a:solidFill>
                <a:latin typeface="DM Sans Bold"/>
              </a:rPr>
              <a:t>Presented by Charumathi and team</a:t>
            </a:r>
          </a:p>
        </p:txBody>
      </p:sp>
      <p:sp>
        <p:nvSpPr>
          <p:cNvPr id="19" name="Freeform 19"/>
          <p:cNvSpPr/>
          <p:nvPr/>
        </p:nvSpPr>
        <p:spPr>
          <a:xfrm>
            <a:off x="4737926" y="2576219"/>
            <a:ext cx="724985" cy="920616"/>
          </a:xfrm>
          <a:custGeom>
            <a:avLst/>
            <a:gdLst/>
            <a:ahLst/>
            <a:cxnLst/>
            <a:rect l="l" t="t" r="r" b="b"/>
            <a:pathLst>
              <a:path w="724985" h="920616">
                <a:moveTo>
                  <a:pt x="0" y="0"/>
                </a:moveTo>
                <a:lnTo>
                  <a:pt x="724985" y="0"/>
                </a:lnTo>
                <a:lnTo>
                  <a:pt x="724985" y="920616"/>
                </a:lnTo>
                <a:lnTo>
                  <a:pt x="0" y="920616"/>
                </a:lnTo>
                <a:lnTo>
                  <a:pt x="0" y="0"/>
                </a:lnTo>
                <a:close/>
              </a:path>
            </a:pathLst>
          </a:custGeom>
          <a:blipFill>
            <a:blip r:embed="rId7" cstate="print">
              <a:extLst>
                <a:ext uri="{96DAC541-7B7A-43D3-8B79-37D633B846F1}">
                  <asvg:svgBlip xmlns:asvg="http://schemas.microsoft.com/office/drawing/2016/SVG/main" xmlns="" r:embed="rId8"/>
                </a:ext>
              </a:extLst>
            </a:blip>
            <a:stretch>
              <a:fillRect/>
            </a:stretch>
          </a:blipFill>
        </p:spPr>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2329398" y="901798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5847044" y="9882374"/>
            <a:ext cx="3296956" cy="809253"/>
          </a:xfrm>
          <a:custGeom>
            <a:avLst/>
            <a:gdLst/>
            <a:ahLst/>
            <a:cxnLst/>
            <a:rect l="l" t="t" r="r" b="b"/>
            <a:pathLst>
              <a:path w="3296956" h="809253">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14494772" y="9017983"/>
            <a:ext cx="4427843" cy="3481392"/>
          </a:xfrm>
          <a:custGeom>
            <a:avLst/>
            <a:gdLst/>
            <a:ahLst/>
            <a:cxnLst/>
            <a:rect l="l" t="t" r="r" b="b"/>
            <a:pathLst>
              <a:path w="4427843" h="3481392">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a:ln cap="sq">
            <a:noFill/>
            <a:prstDash val="solid"/>
            <a:miter/>
          </a:ln>
        </p:spPr>
      </p:sp>
      <p:sp>
        <p:nvSpPr>
          <p:cNvPr id="6" name="Freeform 6"/>
          <p:cNvSpPr/>
          <p:nvPr/>
        </p:nvSpPr>
        <p:spPr>
          <a:xfrm>
            <a:off x="-763398" y="-1534296"/>
            <a:ext cx="4899948" cy="3068592"/>
          </a:xfrm>
          <a:custGeom>
            <a:avLst/>
            <a:gdLst/>
            <a:ahLst/>
            <a:cxnLst/>
            <a:rect l="l" t="t" r="r" b="b"/>
            <a:pathLst>
              <a:path w="4899948" h="3068592">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a:ln cap="sq">
            <a:noFill/>
            <a:prstDash val="solid"/>
            <a:miter/>
          </a:ln>
        </p:spPr>
      </p:sp>
      <p:sp>
        <p:nvSpPr>
          <p:cNvPr id="7" name="Freeform 7"/>
          <p:cNvSpPr/>
          <p:nvPr/>
        </p:nvSpPr>
        <p:spPr>
          <a:xfrm>
            <a:off x="12801533" y="-3053980"/>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a:ln cap="sq">
            <a:noFill/>
            <a:prstDash val="solid"/>
            <a:miter/>
          </a:ln>
        </p:spPr>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a:ln cap="sq">
            <a:noFill/>
            <a:prstDash val="solid"/>
            <a:miter/>
          </a:ln>
        </p:spPr>
      </p:sp>
      <p:sp>
        <p:nvSpPr>
          <p:cNvPr id="9" name="Freeform 9"/>
          <p:cNvSpPr/>
          <p:nvPr/>
        </p:nvSpPr>
        <p:spPr>
          <a:xfrm>
            <a:off x="7495522" y="-3297794"/>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a:ln cap="sq">
            <a:noFill/>
            <a:prstDash val="solid"/>
            <a:miter/>
          </a:ln>
        </p:spPr>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a:ln cap="sq">
            <a:noFill/>
            <a:prstDash val="solid"/>
            <a:miter/>
          </a:ln>
        </p:spPr>
      </p:sp>
      <p:sp>
        <p:nvSpPr>
          <p:cNvPr id="11" name="Freeform 11"/>
          <p:cNvSpPr/>
          <p:nvPr/>
        </p:nvSpPr>
        <p:spPr>
          <a:xfrm>
            <a:off x="4861154" y="-2102294"/>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xmlns="" r:embed="rId20"/>
                </a:ext>
              </a:extLst>
            </a:blip>
            <a:stretch>
              <a:fillRect/>
            </a:stretch>
          </a:blipFill>
          <a:ln cap="sq">
            <a:noFill/>
            <a:prstDash val="solid"/>
            <a:miter/>
          </a:ln>
        </p:spPr>
      </p:sp>
      <p:sp>
        <p:nvSpPr>
          <p:cNvPr id="12" name="Freeform 12"/>
          <p:cNvSpPr/>
          <p:nvPr/>
        </p:nvSpPr>
        <p:spPr>
          <a:xfrm>
            <a:off x="17494810" y="2371030"/>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xmlns="" r:embed="rId22"/>
                </a:ext>
              </a:extLst>
            </a:blip>
            <a:stretch>
              <a:fillRect/>
            </a:stretch>
          </a:blipFill>
          <a:ln cap="sq">
            <a:noFill/>
            <a:prstDash val="solid"/>
            <a:miter/>
          </a:ln>
        </p:spPr>
      </p:sp>
      <p:sp>
        <p:nvSpPr>
          <p:cNvPr id="13" name="Freeform 13"/>
          <p:cNvSpPr/>
          <p:nvPr/>
        </p:nvSpPr>
        <p:spPr>
          <a:xfrm>
            <a:off x="2570549" y="949682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xmlns="" r:embed="rId24"/>
                </a:ext>
              </a:extLst>
            </a:blip>
            <a:stretch>
              <a:fillRect/>
            </a:stretch>
          </a:blipFill>
          <a:ln cap="sq">
            <a:noFill/>
            <a:prstDash val="solid"/>
            <a:miter/>
          </a:ln>
        </p:spPr>
      </p:sp>
      <p:sp>
        <p:nvSpPr>
          <p:cNvPr id="14" name="Freeform 14"/>
          <p:cNvSpPr/>
          <p:nvPr/>
        </p:nvSpPr>
        <p:spPr>
          <a:xfrm rot="-5282649">
            <a:off x="16596506" y="6970869"/>
            <a:ext cx="3382987" cy="1154444"/>
          </a:xfrm>
          <a:custGeom>
            <a:avLst/>
            <a:gdLst/>
            <a:ahLst/>
            <a:cxnLst/>
            <a:rect l="l" t="t" r="r" b="b"/>
            <a:pathLst>
              <a:path w="3382987" h="1154444">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xmlns="" r:embed="rId26"/>
                </a:ext>
              </a:extLst>
            </a:blip>
            <a:stretch>
              <a:fillRect/>
            </a:stretch>
          </a:blipFill>
          <a:ln cap="sq">
            <a:noFill/>
            <a:prstDash val="solid"/>
            <a:miter/>
          </a:ln>
        </p:spPr>
      </p:sp>
      <p:sp>
        <p:nvSpPr>
          <p:cNvPr id="15" name="Freeform 15"/>
          <p:cNvSpPr/>
          <p:nvPr/>
        </p:nvSpPr>
        <p:spPr>
          <a:xfrm>
            <a:off x="17259300" y="-971659"/>
            <a:ext cx="3104522" cy="3342688"/>
          </a:xfrm>
          <a:custGeom>
            <a:avLst/>
            <a:gdLst/>
            <a:ahLst/>
            <a:cxnLst/>
            <a:rect l="l" t="t" r="r" b="b"/>
            <a:pathLst>
              <a:path w="3104522" h="3342688">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xmlns="" r:embed="rId28"/>
                </a:ext>
              </a:extLst>
            </a:blip>
            <a:stretch>
              <a:fillRect/>
            </a:stretch>
          </a:blipFill>
          <a:ln cap="sq">
            <a:noFill/>
            <a:prstDash val="solid"/>
            <a:miter/>
          </a:ln>
        </p:spPr>
      </p:sp>
      <p:sp>
        <p:nvSpPr>
          <p:cNvPr id="16" name="Freeform 16"/>
          <p:cNvSpPr/>
          <p:nvPr/>
        </p:nvSpPr>
        <p:spPr>
          <a:xfrm>
            <a:off x="1280812" y="1346400"/>
            <a:ext cx="15813145" cy="7671583"/>
          </a:xfrm>
          <a:custGeom>
            <a:avLst/>
            <a:gdLst/>
            <a:ahLst/>
            <a:cxnLst/>
            <a:rect l="l" t="t" r="r" b="b"/>
            <a:pathLst>
              <a:path w="15813145" h="7671583">
                <a:moveTo>
                  <a:pt x="0" y="0"/>
                </a:moveTo>
                <a:lnTo>
                  <a:pt x="15813145" y="0"/>
                </a:lnTo>
                <a:lnTo>
                  <a:pt x="15813145" y="7671583"/>
                </a:lnTo>
                <a:lnTo>
                  <a:pt x="0" y="7671583"/>
                </a:lnTo>
                <a:lnTo>
                  <a:pt x="0" y="0"/>
                </a:lnTo>
                <a:close/>
              </a:path>
            </a:pathLst>
          </a:custGeom>
          <a:blipFill>
            <a:blip r:embed="rId29"/>
            <a:stretch>
              <a:fillRect t="-4215" b="-4215"/>
            </a:stretch>
          </a:blipFill>
        </p:spPr>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348" t="-1130" b="-1130"/>
            </a:stretch>
          </a:blipFill>
        </p:spPr>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15389" y="1603970"/>
            <a:ext cx="13457222" cy="7079060"/>
          </a:xfrm>
          <a:custGeom>
            <a:avLst/>
            <a:gdLst/>
            <a:ahLst/>
            <a:cxnLst/>
            <a:rect l="l" t="t" r="r" b="b"/>
            <a:pathLst>
              <a:path w="13457222" h="7079060">
                <a:moveTo>
                  <a:pt x="0" y="0"/>
                </a:moveTo>
                <a:lnTo>
                  <a:pt x="13457222" y="0"/>
                </a:lnTo>
                <a:lnTo>
                  <a:pt x="13457222" y="7079060"/>
                </a:lnTo>
                <a:lnTo>
                  <a:pt x="0" y="7079060"/>
                </a:lnTo>
                <a:lnTo>
                  <a:pt x="0" y="0"/>
                </a:lnTo>
                <a:close/>
              </a:path>
            </a:pathLst>
          </a:custGeom>
          <a:blipFill>
            <a:blip r:embed="rId2"/>
            <a:stretch>
              <a:fillRect/>
            </a:stretch>
          </a:blipFill>
        </p:spPr>
      </p:sp>
      <p:sp>
        <p:nvSpPr>
          <p:cNvPr id="3" name="Freeform 3"/>
          <p:cNvSpPr/>
          <p:nvPr/>
        </p:nvSpPr>
        <p:spPr>
          <a:xfrm>
            <a:off x="0" y="0"/>
            <a:ext cx="18288000" cy="10186194"/>
          </a:xfrm>
          <a:custGeom>
            <a:avLst/>
            <a:gdLst/>
            <a:ahLst/>
            <a:cxnLst/>
            <a:rect l="l" t="t" r="r" b="b"/>
            <a:pathLst>
              <a:path w="18288000" h="10186194">
                <a:moveTo>
                  <a:pt x="0" y="0"/>
                </a:moveTo>
                <a:lnTo>
                  <a:pt x="18288000" y="0"/>
                </a:lnTo>
                <a:lnTo>
                  <a:pt x="18288000" y="10186194"/>
                </a:lnTo>
                <a:lnTo>
                  <a:pt x="0" y="10186194"/>
                </a:lnTo>
                <a:lnTo>
                  <a:pt x="0" y="0"/>
                </a:lnTo>
                <a:close/>
              </a:path>
            </a:pathLst>
          </a:custGeom>
          <a:blipFill>
            <a:blip r:embed="rId2"/>
            <a:stretch>
              <a:fillRect l="-6432" r="-6432" b="-6595"/>
            </a:stretch>
          </a:blipFill>
        </p:spPr>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a:ln cap="sq">
            <a:noFill/>
            <a:prstDash val="solid"/>
            <a:miter/>
          </a:ln>
        </p:spPr>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a:ln cap="sq">
            <a:noFill/>
            <a:prstDash val="solid"/>
            <a:miter/>
          </a:ln>
        </p:spPr>
      </p:sp>
      <p:sp>
        <p:nvSpPr>
          <p:cNvPr id="7" name="Freeform 7"/>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a:ln cap="sq">
            <a:noFill/>
            <a:prstDash val="solid"/>
            <a:miter/>
          </a:ln>
        </p:spPr>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a:ln cap="sq">
            <a:noFill/>
            <a:prstDash val="solid"/>
            <a:miter/>
          </a:ln>
        </p:spPr>
      </p:sp>
      <p:sp>
        <p:nvSpPr>
          <p:cNvPr id="9" name="Freeform 9"/>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a:ln cap="sq">
            <a:noFill/>
            <a:prstDash val="solid"/>
            <a:miter/>
          </a:ln>
        </p:spPr>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a:ln cap="sq">
            <a:noFill/>
            <a:prstDash val="solid"/>
            <a:miter/>
          </a:ln>
        </p:spPr>
      </p:sp>
      <p:sp>
        <p:nvSpPr>
          <p:cNvPr id="11" name="Freeform 11"/>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xmlns="" r:embed="rId20"/>
                </a:ext>
              </a:extLst>
            </a:blip>
            <a:stretch>
              <a:fillRect/>
            </a:stretch>
          </a:blipFill>
          <a:ln cap="sq">
            <a:noFill/>
            <a:prstDash val="solid"/>
            <a:miter/>
          </a:ln>
        </p:spPr>
      </p:sp>
      <p:sp>
        <p:nvSpPr>
          <p:cNvPr id="12" name="Freeform 12"/>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xmlns="" r:embed="rId22"/>
                </a:ext>
              </a:extLst>
            </a:blip>
            <a:stretch>
              <a:fillRect/>
            </a:stretch>
          </a:blipFill>
          <a:ln cap="sq">
            <a:noFill/>
            <a:prstDash val="solid"/>
            <a:miter/>
          </a:ln>
        </p:spPr>
      </p:sp>
      <p:sp>
        <p:nvSpPr>
          <p:cNvPr id="13" name="Freeform 13"/>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xmlns="" r:embed="rId24"/>
                </a:ext>
              </a:extLst>
            </a:blip>
            <a:stretch>
              <a:fillRect/>
            </a:stretch>
          </a:blipFill>
          <a:ln cap="sq">
            <a:noFill/>
            <a:prstDash val="solid"/>
            <a:miter/>
          </a:ln>
        </p:spPr>
      </p:sp>
      <p:sp>
        <p:nvSpPr>
          <p:cNvPr id="14" name="Freeform 14"/>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xmlns="" r:embed="rId26"/>
                </a:ext>
              </a:extLst>
            </a:blip>
            <a:stretch>
              <a:fillRect/>
            </a:stretch>
          </a:blipFill>
          <a:ln cap="sq">
            <a:noFill/>
            <a:prstDash val="solid"/>
            <a:miter/>
          </a:ln>
        </p:spPr>
      </p:sp>
      <p:sp>
        <p:nvSpPr>
          <p:cNvPr id="15" name="Freeform 15"/>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xmlns="" r:embed="rId28"/>
                </a:ext>
              </a:extLst>
            </a:blip>
            <a:stretch>
              <a:fillRect/>
            </a:stretch>
          </a:blipFill>
          <a:ln cap="sq">
            <a:noFill/>
            <a:prstDash val="solid"/>
            <a:miter/>
          </a:ln>
        </p:spPr>
      </p:sp>
      <p:sp>
        <p:nvSpPr>
          <p:cNvPr id="16" name="TextBox 16"/>
          <p:cNvSpPr txBox="1"/>
          <p:nvPr/>
        </p:nvSpPr>
        <p:spPr>
          <a:xfrm>
            <a:off x="3688802" y="3019867"/>
            <a:ext cx="10910396" cy="3364511"/>
          </a:xfrm>
          <a:prstGeom prst="rect">
            <a:avLst/>
          </a:prstGeom>
        </p:spPr>
        <p:txBody>
          <a:bodyPr lIns="0" tIns="0" rIns="0" bIns="0" rtlCol="0" anchor="t">
            <a:spAutoFit/>
          </a:bodyPr>
          <a:lstStyle/>
          <a:p>
            <a:pPr algn="ctr">
              <a:lnSpc>
                <a:spcPts val="12699"/>
              </a:lnSpc>
            </a:pPr>
            <a:r>
              <a:rPr lang="en-US" sz="14597">
                <a:solidFill>
                  <a:srgbClr val="000000"/>
                </a:solidFill>
                <a:latin typeface="DM Sans Bold"/>
              </a:rPr>
              <a:t>Thank you very much!</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4096259" y="-430950"/>
            <a:ext cx="4191741" cy="4085043"/>
          </a:xfrm>
          <a:custGeom>
            <a:avLst/>
            <a:gdLst/>
            <a:ahLst/>
            <a:cxnLst/>
            <a:rect l="l" t="t" r="r" b="b"/>
            <a:pathLst>
              <a:path w="4191741" h="4085043">
                <a:moveTo>
                  <a:pt x="0" y="0"/>
                </a:moveTo>
                <a:lnTo>
                  <a:pt x="4191741" y="0"/>
                </a:lnTo>
                <a:lnTo>
                  <a:pt x="4191741" y="4085042"/>
                </a:lnTo>
                <a:lnTo>
                  <a:pt x="0" y="408504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TextBox 4"/>
          <p:cNvSpPr txBox="1"/>
          <p:nvPr/>
        </p:nvSpPr>
        <p:spPr>
          <a:xfrm>
            <a:off x="5219623" y="950117"/>
            <a:ext cx="7848753" cy="2282190"/>
          </a:xfrm>
          <a:prstGeom prst="rect">
            <a:avLst/>
          </a:prstGeom>
        </p:spPr>
        <p:txBody>
          <a:bodyPr lIns="0" tIns="0" rIns="0" bIns="0" rtlCol="0" anchor="t">
            <a:spAutoFit/>
          </a:bodyPr>
          <a:lstStyle/>
          <a:p>
            <a:pPr>
              <a:lnSpc>
                <a:spcPts val="8730"/>
              </a:lnSpc>
            </a:pPr>
            <a:r>
              <a:rPr lang="en-US" sz="9000">
                <a:solidFill>
                  <a:srgbClr val="000000"/>
                </a:solidFill>
                <a:latin typeface="DM Sans Bold"/>
              </a:rPr>
              <a:t>Origin of the creative idea</a:t>
            </a:r>
          </a:p>
        </p:txBody>
      </p:sp>
      <p:sp>
        <p:nvSpPr>
          <p:cNvPr id="5" name="TextBox 5"/>
          <p:cNvSpPr txBox="1"/>
          <p:nvPr/>
        </p:nvSpPr>
        <p:spPr>
          <a:xfrm>
            <a:off x="361713" y="3194207"/>
            <a:ext cx="15069994" cy="6515086"/>
          </a:xfrm>
          <a:prstGeom prst="rect">
            <a:avLst/>
          </a:prstGeom>
        </p:spPr>
        <p:txBody>
          <a:bodyPr lIns="0" tIns="0" rIns="0" bIns="0" rtlCol="0" anchor="t">
            <a:spAutoFit/>
          </a:bodyPr>
          <a:lstStyle/>
          <a:p>
            <a:pPr marL="0" lvl="0" indent="0">
              <a:lnSpc>
                <a:spcPts val="2700"/>
              </a:lnSpc>
              <a:spcBef>
                <a:spcPct val="0"/>
              </a:spcBef>
            </a:pPr>
            <a:r>
              <a:rPr lang="en-US" sz="2000" u="none" spc="120">
                <a:solidFill>
                  <a:srgbClr val="000000"/>
                </a:solidFill>
                <a:latin typeface="DM Sans Bold"/>
              </a:rPr>
              <a:t>1. Environmental Impact:</a:t>
            </a:r>
            <a:r>
              <a:rPr lang="en-US" sz="2000" u="none" spc="120">
                <a:solidFill>
                  <a:srgbClr val="000000"/>
                </a:solidFill>
                <a:latin typeface="DM Sans"/>
              </a:rPr>
              <a:t> Waste, especially plastic and electronic waste, poses a significant threat to the environment. It can pollute land, air, and water, leading to ecological degradation, harming wildlife, and contributing to climate change.</a:t>
            </a:r>
          </a:p>
          <a:p>
            <a:pPr marL="0" lvl="0" indent="0">
              <a:lnSpc>
                <a:spcPts val="2700"/>
              </a:lnSpc>
              <a:spcBef>
                <a:spcPct val="0"/>
              </a:spcBef>
            </a:pPr>
            <a:endParaRPr/>
          </a:p>
          <a:p>
            <a:pPr marL="0" lvl="0" indent="0">
              <a:lnSpc>
                <a:spcPts val="2700"/>
              </a:lnSpc>
              <a:spcBef>
                <a:spcPct val="0"/>
              </a:spcBef>
            </a:pPr>
            <a:r>
              <a:rPr lang="en-US" sz="2000" u="none" spc="120">
                <a:solidFill>
                  <a:srgbClr val="000000"/>
                </a:solidFill>
                <a:latin typeface="DM Sans Bold"/>
              </a:rPr>
              <a:t>2. Resource Depletion:</a:t>
            </a:r>
            <a:r>
              <a:rPr lang="en-US" sz="2000" u="none" spc="120">
                <a:solidFill>
                  <a:srgbClr val="000000"/>
                </a:solidFill>
                <a:latin typeface="DM Sans"/>
              </a:rPr>
              <a:t> The production of waste often signifies inefficient use of resources. As natural resources become scarcer, the high rate of waste generation exacerbates the pressure on these resources, leading to increased costs and environmental strain.</a:t>
            </a:r>
          </a:p>
          <a:p>
            <a:pPr marL="0" lvl="0" indent="0">
              <a:lnSpc>
                <a:spcPts val="2700"/>
              </a:lnSpc>
              <a:spcBef>
                <a:spcPct val="0"/>
              </a:spcBef>
            </a:pPr>
            <a:endParaRPr/>
          </a:p>
          <a:p>
            <a:pPr marL="0" lvl="0" indent="0">
              <a:lnSpc>
                <a:spcPts val="2700"/>
              </a:lnSpc>
              <a:spcBef>
                <a:spcPct val="0"/>
              </a:spcBef>
            </a:pPr>
            <a:r>
              <a:rPr lang="en-US" sz="2000" u="none" spc="120">
                <a:solidFill>
                  <a:srgbClr val="000000"/>
                </a:solidFill>
                <a:latin typeface="DM Sans Bold"/>
              </a:rPr>
              <a:t>3. Health Risks: </a:t>
            </a:r>
            <a:r>
              <a:rPr lang="en-US" sz="2000" u="none" spc="120">
                <a:solidFill>
                  <a:srgbClr val="000000"/>
                </a:solidFill>
                <a:latin typeface="DM Sans"/>
              </a:rPr>
              <a:t>Inadequate waste management can lead to serious public health risks. Exposure to toxic chemicals from waste, unsanitary conditions, and contaminated water sources can cause illness and spread diseases among humans and animals.</a:t>
            </a:r>
          </a:p>
          <a:p>
            <a:pPr marL="0" lvl="0" indent="0">
              <a:lnSpc>
                <a:spcPts val="2700"/>
              </a:lnSpc>
              <a:spcBef>
                <a:spcPct val="0"/>
              </a:spcBef>
            </a:pPr>
            <a:endParaRPr/>
          </a:p>
          <a:p>
            <a:pPr marL="0" lvl="0" indent="0">
              <a:lnSpc>
                <a:spcPts val="2700"/>
              </a:lnSpc>
              <a:spcBef>
                <a:spcPct val="0"/>
              </a:spcBef>
            </a:pPr>
            <a:r>
              <a:rPr lang="en-US" sz="2000" u="none" spc="120">
                <a:solidFill>
                  <a:srgbClr val="000000"/>
                </a:solidFill>
                <a:latin typeface="DM Sans Bold"/>
              </a:rPr>
              <a:t>4. Economic Costs:</a:t>
            </a:r>
            <a:r>
              <a:rPr lang="en-US" sz="2000" u="none" spc="120">
                <a:solidFill>
                  <a:srgbClr val="000000"/>
                </a:solidFill>
                <a:latin typeface="DM Sans"/>
              </a:rPr>
              <a:t> Waste management and disposal are costly. As waste generation increases, governments and businesses face higher expenses for collection, treatment, and disposal, leading to economic strain and shifting financial burdens onto taxpayers and consumers.</a:t>
            </a:r>
          </a:p>
          <a:p>
            <a:pPr marL="0" lvl="0" indent="0">
              <a:lnSpc>
                <a:spcPts val="2700"/>
              </a:lnSpc>
              <a:spcBef>
                <a:spcPct val="0"/>
              </a:spcBef>
            </a:pPr>
            <a:endParaRPr/>
          </a:p>
          <a:p>
            <a:pPr marL="0" lvl="0" indent="0">
              <a:lnSpc>
                <a:spcPts val="2700"/>
              </a:lnSpc>
              <a:spcBef>
                <a:spcPct val="0"/>
              </a:spcBef>
            </a:pPr>
            <a:endParaRPr/>
          </a:p>
          <a:p>
            <a:pPr marL="0" lvl="0" indent="0">
              <a:lnSpc>
                <a:spcPts val="2700"/>
              </a:lnSpc>
              <a:spcBef>
                <a:spcPct val="0"/>
              </a:spcBef>
            </a:pPr>
            <a:r>
              <a:rPr lang="en-US" sz="2000" u="none" spc="120">
                <a:solidFill>
                  <a:srgbClr val="000000"/>
                </a:solidFill>
                <a:latin typeface="DM Sans"/>
              </a:rPr>
              <a:t>waste is a significant and growing source of tension globally, with wide-ranging impacts on the environment, health, economy, and social structures.</a:t>
            </a:r>
          </a:p>
        </p:txBody>
      </p:sp>
      <p:sp>
        <p:nvSpPr>
          <p:cNvPr id="6" name="Freeform 6"/>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a:ln cap="sq">
            <a:noFill/>
            <a:prstDash val="solid"/>
            <a:miter/>
          </a:ln>
        </p:spPr>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a:ln cap="sq">
            <a:noFill/>
            <a:prstDash val="solid"/>
            <a:miter/>
          </a:ln>
        </p:spPr>
      </p:sp>
      <p:sp>
        <p:nvSpPr>
          <p:cNvPr id="8" name="Freeform 8"/>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a:ln cap="sq">
            <a:noFill/>
            <a:prstDash val="solid"/>
            <a:miter/>
          </a:ln>
        </p:spPr>
      </p:sp>
      <p:sp>
        <p:nvSpPr>
          <p:cNvPr id="9" name="Freeform 9"/>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a:ln cap="sq">
            <a:noFill/>
            <a:prstDash val="solid"/>
            <a:miter/>
          </a:ln>
        </p:spPr>
      </p:sp>
      <p:sp>
        <p:nvSpPr>
          <p:cNvPr id="10" name="Freeform 10"/>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a:ln cap="sq">
            <a:noFill/>
            <a:prstDash val="solid"/>
            <a:miter/>
          </a:ln>
        </p:spPr>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id="3" name="Group 3"/>
          <p:cNvGrpSpPr/>
          <p:nvPr/>
        </p:nvGrpSpPr>
        <p:grpSpPr>
          <a:xfrm>
            <a:off x="11292756" y="0"/>
            <a:ext cx="6975375" cy="3993393"/>
            <a:chOff x="0" y="0"/>
            <a:chExt cx="2579218" cy="1476599"/>
          </a:xfrm>
        </p:grpSpPr>
        <p:sp>
          <p:nvSpPr>
            <p:cNvPr id="4" name="Freeform 4"/>
            <p:cNvSpPr/>
            <p:nvPr/>
          </p:nvSpPr>
          <p:spPr>
            <a:xfrm>
              <a:off x="0" y="0"/>
              <a:ext cx="2579218" cy="1476599"/>
            </a:xfrm>
            <a:custGeom>
              <a:avLst/>
              <a:gdLst/>
              <a:ahLst/>
              <a:cxnLst/>
              <a:rect l="l" t="t" r="r" b="b"/>
              <a:pathLst>
                <a:path w="2579218" h="1476599">
                  <a:moveTo>
                    <a:pt x="16648" y="0"/>
                  </a:moveTo>
                  <a:lnTo>
                    <a:pt x="2562570" y="0"/>
                  </a:lnTo>
                  <a:cubicBezTo>
                    <a:pt x="2566985" y="0"/>
                    <a:pt x="2571220" y="1754"/>
                    <a:pt x="2574342" y="4876"/>
                  </a:cubicBezTo>
                  <a:cubicBezTo>
                    <a:pt x="2577464" y="7998"/>
                    <a:pt x="2579218" y="12233"/>
                    <a:pt x="2579218" y="16648"/>
                  </a:cubicBezTo>
                  <a:lnTo>
                    <a:pt x="2579218" y="1459951"/>
                  </a:lnTo>
                  <a:cubicBezTo>
                    <a:pt x="2579218" y="1464366"/>
                    <a:pt x="2577464" y="1468601"/>
                    <a:pt x="2574342" y="1471723"/>
                  </a:cubicBezTo>
                  <a:cubicBezTo>
                    <a:pt x="2571220" y="1474845"/>
                    <a:pt x="2566985" y="1476599"/>
                    <a:pt x="2562570" y="1476599"/>
                  </a:cubicBezTo>
                  <a:lnTo>
                    <a:pt x="16648" y="1476599"/>
                  </a:lnTo>
                  <a:cubicBezTo>
                    <a:pt x="12233" y="1476599"/>
                    <a:pt x="7998" y="1474845"/>
                    <a:pt x="4876" y="1471723"/>
                  </a:cubicBezTo>
                  <a:cubicBezTo>
                    <a:pt x="1754" y="1468601"/>
                    <a:pt x="0" y="1464366"/>
                    <a:pt x="0" y="1459951"/>
                  </a:cubicBezTo>
                  <a:lnTo>
                    <a:pt x="0" y="16648"/>
                  </a:lnTo>
                  <a:cubicBezTo>
                    <a:pt x="0" y="12233"/>
                    <a:pt x="1754" y="7998"/>
                    <a:pt x="4876" y="4876"/>
                  </a:cubicBezTo>
                  <a:cubicBezTo>
                    <a:pt x="7998" y="1754"/>
                    <a:pt x="12233" y="0"/>
                    <a:pt x="16648" y="0"/>
                  </a:cubicBezTo>
                  <a:close/>
                </a:path>
              </a:pathLst>
            </a:custGeom>
            <a:solidFill>
              <a:srgbClr val="8AB7E2"/>
            </a:solidFill>
            <a:ln w="9525" cap="sq">
              <a:solidFill>
                <a:srgbClr val="000000"/>
              </a:solidFill>
              <a:prstDash val="solid"/>
              <a:miter/>
            </a:ln>
          </p:spPr>
        </p:sp>
        <p:sp>
          <p:nvSpPr>
            <p:cNvPr id="5" name="TextBox 5"/>
            <p:cNvSpPr txBox="1"/>
            <p:nvPr/>
          </p:nvSpPr>
          <p:spPr>
            <a:xfrm>
              <a:off x="0" y="-38100"/>
              <a:ext cx="2579218" cy="1514699"/>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11042592" y="5642870"/>
            <a:ext cx="7245408" cy="4644130"/>
            <a:chOff x="0" y="0"/>
            <a:chExt cx="2679066" cy="1717216"/>
          </a:xfrm>
        </p:grpSpPr>
        <p:sp>
          <p:nvSpPr>
            <p:cNvPr id="7" name="Freeform 7"/>
            <p:cNvSpPr/>
            <p:nvPr/>
          </p:nvSpPr>
          <p:spPr>
            <a:xfrm>
              <a:off x="0" y="0"/>
              <a:ext cx="2679066" cy="1717216"/>
            </a:xfrm>
            <a:custGeom>
              <a:avLst/>
              <a:gdLst/>
              <a:ahLst/>
              <a:cxnLst/>
              <a:rect l="l" t="t" r="r" b="b"/>
              <a:pathLst>
                <a:path w="2679066" h="1717216">
                  <a:moveTo>
                    <a:pt x="16028" y="0"/>
                  </a:moveTo>
                  <a:lnTo>
                    <a:pt x="2663038" y="0"/>
                  </a:lnTo>
                  <a:cubicBezTo>
                    <a:pt x="2667289" y="0"/>
                    <a:pt x="2671366" y="1689"/>
                    <a:pt x="2674371" y="4694"/>
                  </a:cubicBezTo>
                  <a:cubicBezTo>
                    <a:pt x="2677377" y="7700"/>
                    <a:pt x="2679066" y="11777"/>
                    <a:pt x="2679066" y="16028"/>
                  </a:cubicBezTo>
                  <a:lnTo>
                    <a:pt x="2679066" y="1701188"/>
                  </a:lnTo>
                  <a:cubicBezTo>
                    <a:pt x="2679066" y="1705439"/>
                    <a:pt x="2677377" y="1709516"/>
                    <a:pt x="2674371" y="1712522"/>
                  </a:cubicBezTo>
                  <a:cubicBezTo>
                    <a:pt x="2671366" y="1715527"/>
                    <a:pt x="2667289" y="1717216"/>
                    <a:pt x="2663038" y="1717216"/>
                  </a:cubicBezTo>
                  <a:lnTo>
                    <a:pt x="16028" y="1717216"/>
                  </a:lnTo>
                  <a:cubicBezTo>
                    <a:pt x="11777" y="1717216"/>
                    <a:pt x="7700" y="1715527"/>
                    <a:pt x="4694" y="1712522"/>
                  </a:cubicBezTo>
                  <a:cubicBezTo>
                    <a:pt x="1689" y="1709516"/>
                    <a:pt x="0" y="1705439"/>
                    <a:pt x="0" y="1701188"/>
                  </a:cubicBezTo>
                  <a:lnTo>
                    <a:pt x="0" y="16028"/>
                  </a:lnTo>
                  <a:cubicBezTo>
                    <a:pt x="0" y="11777"/>
                    <a:pt x="1689" y="7700"/>
                    <a:pt x="4694" y="4694"/>
                  </a:cubicBezTo>
                  <a:cubicBezTo>
                    <a:pt x="7700" y="1689"/>
                    <a:pt x="11777" y="0"/>
                    <a:pt x="16028" y="0"/>
                  </a:cubicBezTo>
                  <a:close/>
                </a:path>
              </a:pathLst>
            </a:custGeom>
            <a:solidFill>
              <a:srgbClr val="8AB7E2"/>
            </a:solidFill>
            <a:ln w="9525" cap="sq">
              <a:solidFill>
                <a:srgbClr val="000000"/>
              </a:solidFill>
              <a:prstDash val="solid"/>
              <a:miter/>
            </a:ln>
          </p:spPr>
        </p:sp>
        <p:sp>
          <p:nvSpPr>
            <p:cNvPr id="8" name="TextBox 8"/>
            <p:cNvSpPr txBox="1"/>
            <p:nvPr/>
          </p:nvSpPr>
          <p:spPr>
            <a:xfrm>
              <a:off x="0" y="-38100"/>
              <a:ext cx="2679066" cy="1755316"/>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9" name="Group 9"/>
          <p:cNvGrpSpPr/>
          <p:nvPr/>
        </p:nvGrpSpPr>
        <p:grpSpPr>
          <a:xfrm>
            <a:off x="0" y="0"/>
            <a:ext cx="7300707" cy="3993393"/>
            <a:chOff x="0" y="0"/>
            <a:chExt cx="2699513" cy="1476599"/>
          </a:xfrm>
        </p:grpSpPr>
        <p:sp>
          <p:nvSpPr>
            <p:cNvPr id="10" name="Freeform 10"/>
            <p:cNvSpPr/>
            <p:nvPr/>
          </p:nvSpPr>
          <p:spPr>
            <a:xfrm>
              <a:off x="0" y="0"/>
              <a:ext cx="2699513" cy="1476599"/>
            </a:xfrm>
            <a:custGeom>
              <a:avLst/>
              <a:gdLst/>
              <a:ahLst/>
              <a:cxnLst/>
              <a:rect l="l" t="t" r="r" b="b"/>
              <a:pathLst>
                <a:path w="2699513" h="1476599">
                  <a:moveTo>
                    <a:pt x="15907" y="0"/>
                  </a:moveTo>
                  <a:lnTo>
                    <a:pt x="2683607" y="0"/>
                  </a:lnTo>
                  <a:cubicBezTo>
                    <a:pt x="2687825" y="0"/>
                    <a:pt x="2691871" y="1676"/>
                    <a:pt x="2694855" y="4659"/>
                  </a:cubicBezTo>
                  <a:cubicBezTo>
                    <a:pt x="2697837" y="7642"/>
                    <a:pt x="2699513" y="11688"/>
                    <a:pt x="2699513" y="15907"/>
                  </a:cubicBezTo>
                  <a:lnTo>
                    <a:pt x="2699513" y="1460692"/>
                  </a:lnTo>
                  <a:cubicBezTo>
                    <a:pt x="2699513" y="1464911"/>
                    <a:pt x="2697837" y="1468957"/>
                    <a:pt x="2694855" y="1471940"/>
                  </a:cubicBezTo>
                  <a:cubicBezTo>
                    <a:pt x="2691871" y="1474923"/>
                    <a:pt x="2687825" y="1476599"/>
                    <a:pt x="2683607" y="1476599"/>
                  </a:cubicBezTo>
                  <a:lnTo>
                    <a:pt x="15907" y="1476599"/>
                  </a:lnTo>
                  <a:cubicBezTo>
                    <a:pt x="11688" y="1476599"/>
                    <a:pt x="7642" y="1474923"/>
                    <a:pt x="4659" y="1471940"/>
                  </a:cubicBezTo>
                  <a:cubicBezTo>
                    <a:pt x="1676" y="1468957"/>
                    <a:pt x="0" y="1464911"/>
                    <a:pt x="0" y="1460692"/>
                  </a:cubicBezTo>
                  <a:lnTo>
                    <a:pt x="0" y="15907"/>
                  </a:lnTo>
                  <a:cubicBezTo>
                    <a:pt x="0" y="11688"/>
                    <a:pt x="1676" y="7642"/>
                    <a:pt x="4659" y="4659"/>
                  </a:cubicBezTo>
                  <a:cubicBezTo>
                    <a:pt x="7642" y="1676"/>
                    <a:pt x="11688" y="0"/>
                    <a:pt x="15907" y="0"/>
                  </a:cubicBezTo>
                  <a:close/>
                </a:path>
              </a:pathLst>
            </a:custGeom>
            <a:solidFill>
              <a:srgbClr val="8AB7E2"/>
            </a:solidFill>
            <a:ln w="9525" cap="sq">
              <a:solidFill>
                <a:srgbClr val="000000"/>
              </a:solidFill>
              <a:prstDash val="solid"/>
              <a:miter/>
            </a:ln>
          </p:spPr>
        </p:sp>
        <p:sp>
          <p:nvSpPr>
            <p:cNvPr id="11" name="TextBox 11"/>
            <p:cNvSpPr txBox="1"/>
            <p:nvPr/>
          </p:nvSpPr>
          <p:spPr>
            <a:xfrm>
              <a:off x="0" y="-38100"/>
              <a:ext cx="2699513" cy="1514699"/>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2" name="Group 12"/>
          <p:cNvGrpSpPr/>
          <p:nvPr/>
        </p:nvGrpSpPr>
        <p:grpSpPr>
          <a:xfrm>
            <a:off x="103070" y="5789173"/>
            <a:ext cx="7245408" cy="4496591"/>
            <a:chOff x="0" y="0"/>
            <a:chExt cx="2679066" cy="1662662"/>
          </a:xfrm>
        </p:grpSpPr>
        <p:sp>
          <p:nvSpPr>
            <p:cNvPr id="13" name="Freeform 13"/>
            <p:cNvSpPr/>
            <p:nvPr/>
          </p:nvSpPr>
          <p:spPr>
            <a:xfrm>
              <a:off x="0" y="0"/>
              <a:ext cx="2679066" cy="1662662"/>
            </a:xfrm>
            <a:custGeom>
              <a:avLst/>
              <a:gdLst/>
              <a:ahLst/>
              <a:cxnLst/>
              <a:rect l="l" t="t" r="r" b="b"/>
              <a:pathLst>
                <a:path w="2679066" h="1662662">
                  <a:moveTo>
                    <a:pt x="16028" y="0"/>
                  </a:moveTo>
                  <a:lnTo>
                    <a:pt x="2663038" y="0"/>
                  </a:lnTo>
                  <a:cubicBezTo>
                    <a:pt x="2667289" y="0"/>
                    <a:pt x="2671366" y="1689"/>
                    <a:pt x="2674371" y="4694"/>
                  </a:cubicBezTo>
                  <a:cubicBezTo>
                    <a:pt x="2677377" y="7700"/>
                    <a:pt x="2679066" y="11777"/>
                    <a:pt x="2679066" y="16028"/>
                  </a:cubicBezTo>
                  <a:lnTo>
                    <a:pt x="2679066" y="1646634"/>
                  </a:lnTo>
                  <a:cubicBezTo>
                    <a:pt x="2679066" y="1650885"/>
                    <a:pt x="2677377" y="1654961"/>
                    <a:pt x="2674371" y="1657967"/>
                  </a:cubicBezTo>
                  <a:cubicBezTo>
                    <a:pt x="2671366" y="1660973"/>
                    <a:pt x="2667289" y="1662662"/>
                    <a:pt x="2663038" y="1662662"/>
                  </a:cubicBezTo>
                  <a:lnTo>
                    <a:pt x="16028" y="1662662"/>
                  </a:lnTo>
                  <a:cubicBezTo>
                    <a:pt x="11777" y="1662662"/>
                    <a:pt x="7700" y="1660973"/>
                    <a:pt x="4694" y="1657967"/>
                  </a:cubicBezTo>
                  <a:cubicBezTo>
                    <a:pt x="1689" y="1654961"/>
                    <a:pt x="0" y="1650885"/>
                    <a:pt x="0" y="1646634"/>
                  </a:cubicBezTo>
                  <a:lnTo>
                    <a:pt x="0" y="16028"/>
                  </a:lnTo>
                  <a:cubicBezTo>
                    <a:pt x="0" y="11777"/>
                    <a:pt x="1689" y="7700"/>
                    <a:pt x="4694" y="4694"/>
                  </a:cubicBezTo>
                  <a:cubicBezTo>
                    <a:pt x="7700" y="1689"/>
                    <a:pt x="11777" y="0"/>
                    <a:pt x="16028" y="0"/>
                  </a:cubicBezTo>
                  <a:close/>
                </a:path>
              </a:pathLst>
            </a:custGeom>
            <a:solidFill>
              <a:srgbClr val="8AB7E2"/>
            </a:solidFill>
            <a:ln w="9525" cap="sq">
              <a:solidFill>
                <a:srgbClr val="000000"/>
              </a:solidFill>
              <a:prstDash val="solid"/>
              <a:miter/>
            </a:ln>
          </p:spPr>
        </p:sp>
        <p:sp>
          <p:nvSpPr>
            <p:cNvPr id="14" name="TextBox 14"/>
            <p:cNvSpPr txBox="1"/>
            <p:nvPr/>
          </p:nvSpPr>
          <p:spPr>
            <a:xfrm>
              <a:off x="0" y="-38100"/>
              <a:ext cx="2679066" cy="170076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5" name="Freeform 15"/>
          <p:cNvSpPr/>
          <p:nvPr/>
        </p:nvSpPr>
        <p:spPr>
          <a:xfrm rot="-7900054">
            <a:off x="7300852" y="2651255"/>
            <a:ext cx="1012981" cy="454921"/>
          </a:xfrm>
          <a:custGeom>
            <a:avLst/>
            <a:gdLst/>
            <a:ahLst/>
            <a:cxnLst/>
            <a:rect l="l" t="t" r="r" b="b"/>
            <a:pathLst>
              <a:path w="1012981" h="454921">
                <a:moveTo>
                  <a:pt x="0" y="0"/>
                </a:moveTo>
                <a:lnTo>
                  <a:pt x="1012981" y="0"/>
                </a:lnTo>
                <a:lnTo>
                  <a:pt x="1012981" y="454921"/>
                </a:lnTo>
                <a:lnTo>
                  <a:pt x="0" y="454921"/>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6" name="Freeform 16"/>
          <p:cNvSpPr/>
          <p:nvPr/>
        </p:nvSpPr>
        <p:spPr>
          <a:xfrm rot="-2700000">
            <a:off x="10017119" y="2687396"/>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7" name="Freeform 17"/>
          <p:cNvSpPr/>
          <p:nvPr/>
        </p:nvSpPr>
        <p:spPr>
          <a:xfrm rot="3209977">
            <a:off x="9896976" y="6432770"/>
            <a:ext cx="1012981" cy="454921"/>
          </a:xfrm>
          <a:custGeom>
            <a:avLst/>
            <a:gdLst/>
            <a:ahLst/>
            <a:cxnLst/>
            <a:rect l="l" t="t" r="r" b="b"/>
            <a:pathLst>
              <a:path w="1012981" h="454921">
                <a:moveTo>
                  <a:pt x="0" y="0"/>
                </a:moveTo>
                <a:lnTo>
                  <a:pt x="1012981" y="0"/>
                </a:lnTo>
                <a:lnTo>
                  <a:pt x="1012981" y="454921"/>
                </a:lnTo>
                <a:lnTo>
                  <a:pt x="0" y="454921"/>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8" name="Freeform 18"/>
          <p:cNvSpPr/>
          <p:nvPr/>
        </p:nvSpPr>
        <p:spPr>
          <a:xfrm rot="7866361">
            <a:off x="7346372" y="6490079"/>
            <a:ext cx="1012981" cy="454921"/>
          </a:xfrm>
          <a:custGeom>
            <a:avLst/>
            <a:gdLst/>
            <a:ahLst/>
            <a:cxnLst/>
            <a:rect l="l" t="t" r="r" b="b"/>
            <a:pathLst>
              <a:path w="1012981" h="454921">
                <a:moveTo>
                  <a:pt x="0" y="0"/>
                </a:moveTo>
                <a:lnTo>
                  <a:pt x="1012981" y="0"/>
                </a:lnTo>
                <a:lnTo>
                  <a:pt x="1012981" y="454921"/>
                </a:lnTo>
                <a:lnTo>
                  <a:pt x="0" y="454921"/>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9" name="Freeform 19"/>
          <p:cNvSpPr/>
          <p:nvPr/>
        </p:nvSpPr>
        <p:spPr>
          <a:xfrm>
            <a:off x="0" y="0"/>
            <a:ext cx="1496882" cy="1427652"/>
          </a:xfrm>
          <a:custGeom>
            <a:avLst/>
            <a:gdLst/>
            <a:ahLst/>
            <a:cxnLst/>
            <a:rect l="l" t="t" r="r" b="b"/>
            <a:pathLst>
              <a:path w="1496882" h="1427652">
                <a:moveTo>
                  <a:pt x="0" y="0"/>
                </a:moveTo>
                <a:lnTo>
                  <a:pt x="1496882" y="0"/>
                </a:lnTo>
                <a:lnTo>
                  <a:pt x="1496882" y="1427652"/>
                </a:lnTo>
                <a:lnTo>
                  <a:pt x="0" y="1427652"/>
                </a:lnTo>
                <a:lnTo>
                  <a:pt x="0" y="0"/>
                </a:lnTo>
                <a:close/>
              </a:path>
            </a:pathLst>
          </a:custGeom>
          <a:blipFill>
            <a:blip r:embed="rId5" cstate="print">
              <a:extLst>
                <a:ext uri="{96DAC541-7B7A-43D3-8B79-37D633B846F1}">
                  <asvg:svgBlip xmlns:asvg="http://schemas.microsoft.com/office/drawing/2016/SVG/main" xmlns="" r:embed="rId6"/>
                </a:ext>
              </a:extLst>
            </a:blip>
            <a:stretch>
              <a:fillRect/>
            </a:stretch>
          </a:blipFill>
        </p:spPr>
      </p:sp>
      <p:sp>
        <p:nvSpPr>
          <p:cNvPr id="20" name="Freeform 20"/>
          <p:cNvSpPr/>
          <p:nvPr/>
        </p:nvSpPr>
        <p:spPr>
          <a:xfrm>
            <a:off x="156610" y="6795003"/>
            <a:ext cx="1744180" cy="1523977"/>
          </a:xfrm>
          <a:custGeom>
            <a:avLst/>
            <a:gdLst/>
            <a:ahLst/>
            <a:cxnLst/>
            <a:rect l="l" t="t" r="r" b="b"/>
            <a:pathLst>
              <a:path w="1744180" h="1523977">
                <a:moveTo>
                  <a:pt x="0" y="0"/>
                </a:moveTo>
                <a:lnTo>
                  <a:pt x="1744180" y="0"/>
                </a:lnTo>
                <a:lnTo>
                  <a:pt x="1744180" y="1523977"/>
                </a:lnTo>
                <a:lnTo>
                  <a:pt x="0" y="1523977"/>
                </a:lnTo>
                <a:lnTo>
                  <a:pt x="0" y="0"/>
                </a:lnTo>
                <a:close/>
              </a:path>
            </a:pathLst>
          </a:custGeom>
          <a:blipFill>
            <a:blip r:embed="rId7" cstate="print">
              <a:extLst>
                <a:ext uri="{96DAC541-7B7A-43D3-8B79-37D633B846F1}">
                  <asvg:svgBlip xmlns:asvg="http://schemas.microsoft.com/office/drawing/2016/SVG/main" xmlns="" r:embed="rId8"/>
                </a:ext>
              </a:extLst>
            </a:blip>
            <a:stretch>
              <a:fillRect/>
            </a:stretch>
          </a:blipFill>
        </p:spPr>
      </p:sp>
      <p:sp>
        <p:nvSpPr>
          <p:cNvPr id="21" name="Freeform 21"/>
          <p:cNvSpPr/>
          <p:nvPr/>
        </p:nvSpPr>
        <p:spPr>
          <a:xfrm>
            <a:off x="11042592" y="-134794"/>
            <a:ext cx="1521152" cy="1697240"/>
          </a:xfrm>
          <a:custGeom>
            <a:avLst/>
            <a:gdLst/>
            <a:ahLst/>
            <a:cxnLst/>
            <a:rect l="l" t="t" r="r" b="b"/>
            <a:pathLst>
              <a:path w="1521152" h="1697240">
                <a:moveTo>
                  <a:pt x="0" y="0"/>
                </a:moveTo>
                <a:lnTo>
                  <a:pt x="1521151" y="0"/>
                </a:lnTo>
                <a:lnTo>
                  <a:pt x="1521151" y="1697240"/>
                </a:lnTo>
                <a:lnTo>
                  <a:pt x="0" y="1697240"/>
                </a:lnTo>
                <a:lnTo>
                  <a:pt x="0" y="0"/>
                </a:lnTo>
                <a:close/>
              </a:path>
            </a:pathLst>
          </a:custGeom>
          <a:blipFill>
            <a:blip r:embed="rId9" cstate="print">
              <a:extLst>
                <a:ext uri="{96DAC541-7B7A-43D3-8B79-37D633B846F1}">
                  <asvg:svgBlip xmlns:asvg="http://schemas.microsoft.com/office/drawing/2016/SVG/main" xmlns="" r:embed="rId10"/>
                </a:ext>
              </a:extLst>
            </a:blip>
            <a:stretch>
              <a:fillRect/>
            </a:stretch>
          </a:blipFill>
        </p:spPr>
      </p:sp>
      <p:sp>
        <p:nvSpPr>
          <p:cNvPr id="22" name="Freeform 22"/>
          <p:cNvSpPr/>
          <p:nvPr/>
        </p:nvSpPr>
        <p:spPr>
          <a:xfrm>
            <a:off x="10787351" y="5642870"/>
            <a:ext cx="1776392" cy="1676470"/>
          </a:xfrm>
          <a:custGeom>
            <a:avLst/>
            <a:gdLst/>
            <a:ahLst/>
            <a:cxnLst/>
            <a:rect l="l" t="t" r="r" b="b"/>
            <a:pathLst>
              <a:path w="1776392" h="1676470">
                <a:moveTo>
                  <a:pt x="0" y="0"/>
                </a:moveTo>
                <a:lnTo>
                  <a:pt x="1776392" y="0"/>
                </a:lnTo>
                <a:lnTo>
                  <a:pt x="1776392" y="1676470"/>
                </a:lnTo>
                <a:lnTo>
                  <a:pt x="0" y="1676470"/>
                </a:lnTo>
                <a:lnTo>
                  <a:pt x="0" y="0"/>
                </a:lnTo>
                <a:close/>
              </a:path>
            </a:pathLst>
          </a:custGeom>
          <a:blipFill>
            <a:blip r:embed="rId11" cstate="print">
              <a:extLst>
                <a:ext uri="{96DAC541-7B7A-43D3-8B79-37D633B846F1}">
                  <asvg:svgBlip xmlns:asvg="http://schemas.microsoft.com/office/drawing/2016/SVG/main" xmlns="" r:embed="rId12"/>
                </a:ext>
              </a:extLst>
            </a:blip>
            <a:stretch>
              <a:fillRect/>
            </a:stretch>
          </a:blipFill>
        </p:spPr>
      </p:sp>
      <p:sp>
        <p:nvSpPr>
          <p:cNvPr id="23" name="TextBox 23"/>
          <p:cNvSpPr txBox="1"/>
          <p:nvPr/>
        </p:nvSpPr>
        <p:spPr>
          <a:xfrm>
            <a:off x="12108713" y="168169"/>
            <a:ext cx="6179287" cy="3876789"/>
          </a:xfrm>
          <a:prstGeom prst="rect">
            <a:avLst/>
          </a:prstGeom>
        </p:spPr>
        <p:txBody>
          <a:bodyPr lIns="0" tIns="0" rIns="0" bIns="0" rtlCol="0" anchor="t">
            <a:spAutoFit/>
          </a:bodyPr>
          <a:lstStyle/>
          <a:p>
            <a:pPr marL="417937" lvl="1" indent="-208968">
              <a:lnSpc>
                <a:spcPts val="2884"/>
              </a:lnSpc>
              <a:buAutoNum type="arabicPeriod"/>
            </a:pPr>
            <a:r>
              <a:rPr lang="en-US" sz="1935">
                <a:solidFill>
                  <a:srgbClr val="000000"/>
                </a:solidFill>
                <a:latin typeface="DM Sans Semi-Bold"/>
              </a:rPr>
              <a:t>Pharmaceutical Waste in Household Wastewater</a:t>
            </a:r>
            <a:r>
              <a:rPr lang="en-US" sz="1935">
                <a:solidFill>
                  <a:srgbClr val="000000"/>
                </a:solidFill>
                <a:latin typeface="DM Sans"/>
              </a:rPr>
              <a:t>:</a:t>
            </a:r>
          </a:p>
          <a:p>
            <a:pPr marL="835874" lvl="2" indent="-278625">
              <a:lnSpc>
                <a:spcPts val="2884"/>
              </a:lnSpc>
              <a:buFont typeface="Arial"/>
              <a:buChar char="⚬"/>
            </a:pPr>
            <a:r>
              <a:rPr lang="en-US" sz="1935">
                <a:solidFill>
                  <a:srgbClr val="000000"/>
                </a:solidFill>
                <a:latin typeface="DM Sans"/>
              </a:rPr>
              <a:t>In India, household wastewater treatment is inadequate, with only about a fifth of the sewage generated in bigger cities and towns being treated. Pharmaceutical contaminants are often not removed by sewage treatment plants, leading to their presence in waterways and affecting wildlife and potentially human health​ (</a:t>
            </a:r>
            <a:r>
              <a:rPr lang="en-US" sz="1935" u="sng">
                <a:solidFill>
                  <a:srgbClr val="000000"/>
                </a:solidFill>
                <a:latin typeface="DM Sans"/>
                <a:hlinkClick r:id="rId13" tooltip="https://india.mongabay.com/2022/10/humans-are-contaminating-earths-waterways-with-medicines-pharmaceutical-ingredients/"/>
              </a:rPr>
              <a:t>Mongabay-India</a:t>
            </a:r>
            <a:r>
              <a:rPr lang="en-US" sz="1935">
                <a:solidFill>
                  <a:srgbClr val="000000"/>
                </a:solidFill>
                <a:latin typeface="DM Sans"/>
              </a:rPr>
              <a:t>)​.</a:t>
            </a:r>
          </a:p>
          <a:p>
            <a:pPr marL="0" lvl="0" indent="0" algn="l">
              <a:lnSpc>
                <a:spcPts val="2884"/>
              </a:lnSpc>
              <a:spcBef>
                <a:spcPct val="0"/>
              </a:spcBef>
            </a:pPr>
            <a:endParaRPr/>
          </a:p>
        </p:txBody>
      </p:sp>
      <p:sp>
        <p:nvSpPr>
          <p:cNvPr id="24" name="TextBox 24"/>
          <p:cNvSpPr txBox="1"/>
          <p:nvPr/>
        </p:nvSpPr>
        <p:spPr>
          <a:xfrm>
            <a:off x="12291397" y="6336026"/>
            <a:ext cx="5827641" cy="3442418"/>
          </a:xfrm>
          <a:prstGeom prst="rect">
            <a:avLst/>
          </a:prstGeom>
        </p:spPr>
        <p:txBody>
          <a:bodyPr lIns="0" tIns="0" rIns="0" bIns="0" rtlCol="0" anchor="t">
            <a:spAutoFit/>
          </a:bodyPr>
          <a:lstStyle/>
          <a:p>
            <a:pPr marL="407194" lvl="1" indent="-203597" algn="l">
              <a:lnSpc>
                <a:spcPts val="2810"/>
              </a:lnSpc>
              <a:spcBef>
                <a:spcPct val="0"/>
              </a:spcBef>
              <a:buAutoNum type="arabicPeriod"/>
            </a:pPr>
            <a:r>
              <a:rPr lang="en-US" sz="1886" u="none" strike="noStrike">
                <a:solidFill>
                  <a:srgbClr val="000000"/>
                </a:solidFill>
                <a:latin typeface="DM Sans"/>
              </a:rPr>
              <a:t> Illegal Dumping of Pharmaceutical Waste from Hospitals in India:</a:t>
            </a:r>
          </a:p>
          <a:p>
            <a:pPr marL="814389" lvl="2" indent="-271463" algn="l">
              <a:lnSpc>
                <a:spcPts val="2810"/>
              </a:lnSpc>
              <a:spcBef>
                <a:spcPct val="0"/>
              </a:spcBef>
              <a:buFont typeface="Arial"/>
              <a:buChar char="⚬"/>
            </a:pPr>
            <a:r>
              <a:rPr lang="en-US" sz="1886" u="none" strike="noStrike">
                <a:solidFill>
                  <a:srgbClr val="000000"/>
                </a:solidFill>
                <a:latin typeface="DM Sans"/>
              </a:rPr>
              <a:t>Cases of illegal dumping of pharmaceutical waste from hospitals are known, but specific statistics on these incidents are harder to find. Nonetheless, pharmaceutical pollution is a known issue, with inadequate treatment facilities and a lack of enforcement contributing to the problem​ (</a:t>
            </a:r>
            <a:r>
              <a:rPr lang="en-US" sz="1886" u="sng" strike="noStrike">
                <a:solidFill>
                  <a:srgbClr val="000000"/>
                </a:solidFill>
                <a:latin typeface="DM Sans"/>
                <a:hlinkClick r:id="rId14" tooltip="https://www.stopamr.eu/blog/policy/pharmaceutical-pollution-in-india-and-eus-role/"/>
              </a:rPr>
              <a:t>stopAMR</a:t>
            </a:r>
            <a:r>
              <a:rPr lang="en-US" sz="1886" u="none" strike="noStrike">
                <a:solidFill>
                  <a:srgbClr val="000000"/>
                </a:solidFill>
                <a:latin typeface="DM Sans"/>
              </a:rPr>
              <a:t>)​.</a:t>
            </a:r>
          </a:p>
          <a:p>
            <a:pPr marL="0" lvl="0" indent="0" algn="l">
              <a:lnSpc>
                <a:spcPts val="2810"/>
              </a:lnSpc>
              <a:spcBef>
                <a:spcPct val="0"/>
              </a:spcBef>
            </a:pPr>
            <a:r>
              <a:rPr lang="en-US" sz="1886" u="none" strike="noStrike">
                <a:solidFill>
                  <a:srgbClr val="000000"/>
                </a:solidFill>
                <a:latin typeface="DM Sans"/>
              </a:rPr>
              <a:t>.</a:t>
            </a:r>
          </a:p>
        </p:txBody>
      </p:sp>
      <p:sp>
        <p:nvSpPr>
          <p:cNvPr id="25" name="TextBox 25"/>
          <p:cNvSpPr txBox="1"/>
          <p:nvPr/>
        </p:nvSpPr>
        <p:spPr>
          <a:xfrm>
            <a:off x="1028700" y="232610"/>
            <a:ext cx="6552266" cy="3471022"/>
          </a:xfrm>
          <a:prstGeom prst="rect">
            <a:avLst/>
          </a:prstGeom>
        </p:spPr>
        <p:txBody>
          <a:bodyPr lIns="0" tIns="0" rIns="0" bIns="0" rtlCol="0" anchor="t">
            <a:spAutoFit/>
          </a:bodyPr>
          <a:lstStyle/>
          <a:p>
            <a:pPr marL="457304" lvl="1" indent="-228652">
              <a:lnSpc>
                <a:spcPts val="3156"/>
              </a:lnSpc>
              <a:buAutoNum type="arabicPeriod"/>
            </a:pPr>
            <a:r>
              <a:rPr lang="en-US" sz="2118">
                <a:solidFill>
                  <a:srgbClr val="000000"/>
                </a:solidFill>
                <a:latin typeface="DM Sans Semi-Bold"/>
              </a:rPr>
              <a:t>Amount of Pharmaceutical Waste Generated in India</a:t>
            </a:r>
            <a:r>
              <a:rPr lang="en-US" sz="2118">
                <a:solidFill>
                  <a:srgbClr val="000000"/>
                </a:solidFill>
                <a:latin typeface="DM Sans"/>
              </a:rPr>
              <a:t>:</a:t>
            </a:r>
          </a:p>
          <a:p>
            <a:pPr marL="914608" lvl="2" indent="-304869">
              <a:lnSpc>
                <a:spcPts val="3156"/>
              </a:lnSpc>
              <a:buFont typeface="Arial"/>
              <a:buChar char="⚬"/>
            </a:pPr>
            <a:r>
              <a:rPr lang="en-US" sz="2118">
                <a:solidFill>
                  <a:srgbClr val="000000"/>
                </a:solidFill>
                <a:latin typeface="DM Sans"/>
              </a:rPr>
              <a:t>India generates significant amounts of pharmaceutical waste due to its large pharmaceutical industry. According to a report by the Times of India, in one year, India generated 56,000 tonnes of bio-medical waste​ (</a:t>
            </a:r>
            <a:r>
              <a:rPr lang="en-US" sz="2118" u="sng">
                <a:solidFill>
                  <a:srgbClr val="000000"/>
                </a:solidFill>
                <a:latin typeface="DM Sans"/>
                <a:hlinkClick r:id="rId14" tooltip="https://www.stopamr.eu/blog/policy/pharmaceutical-pollution-in-india-and-eus-role/"/>
              </a:rPr>
              <a:t>stopAMR</a:t>
            </a:r>
            <a:r>
              <a:rPr lang="en-US" sz="2118">
                <a:solidFill>
                  <a:srgbClr val="000000"/>
                </a:solidFill>
                <a:latin typeface="DM Sans"/>
              </a:rPr>
              <a:t>)​.</a:t>
            </a:r>
          </a:p>
          <a:p>
            <a:pPr marL="0" lvl="0" indent="0" algn="l">
              <a:lnSpc>
                <a:spcPts val="3156"/>
              </a:lnSpc>
            </a:pPr>
            <a:endParaRPr/>
          </a:p>
        </p:txBody>
      </p:sp>
      <p:sp>
        <p:nvSpPr>
          <p:cNvPr id="26" name="TextBox 26"/>
          <p:cNvSpPr txBox="1"/>
          <p:nvPr/>
        </p:nvSpPr>
        <p:spPr>
          <a:xfrm>
            <a:off x="1176334" y="6138732"/>
            <a:ext cx="5818910" cy="2979058"/>
          </a:xfrm>
          <a:prstGeom prst="rect">
            <a:avLst/>
          </a:prstGeom>
        </p:spPr>
        <p:txBody>
          <a:bodyPr lIns="0" tIns="0" rIns="0" bIns="0" rtlCol="0" anchor="t">
            <a:spAutoFit/>
          </a:bodyPr>
          <a:lstStyle/>
          <a:p>
            <a:pPr marL="392679" lvl="1" indent="-196339">
              <a:lnSpc>
                <a:spcPts val="2710"/>
              </a:lnSpc>
              <a:buAutoNum type="arabicPeriod"/>
            </a:pPr>
            <a:r>
              <a:rPr lang="en-US" sz="1818">
                <a:solidFill>
                  <a:srgbClr val="000000"/>
                </a:solidFill>
                <a:latin typeface="DM Sans Semi-Bold"/>
              </a:rPr>
              <a:t>Environmental Impact of Pharmaceutical Waste</a:t>
            </a:r>
            <a:r>
              <a:rPr lang="en-US" sz="1818">
                <a:solidFill>
                  <a:srgbClr val="000000"/>
                </a:solidFill>
                <a:latin typeface="DM Sans"/>
              </a:rPr>
              <a:t>:</a:t>
            </a:r>
          </a:p>
          <a:p>
            <a:pPr marL="785358" lvl="2" indent="-261786">
              <a:lnSpc>
                <a:spcPts val="2710"/>
              </a:lnSpc>
              <a:buFont typeface="Arial"/>
              <a:buChar char="⚬"/>
            </a:pPr>
            <a:r>
              <a:rPr lang="en-US" sz="1818">
                <a:solidFill>
                  <a:srgbClr val="000000"/>
                </a:solidFill>
                <a:latin typeface="DM Sans"/>
              </a:rPr>
              <a:t>The improper disposal of pharmaceutical waste contributes to the contamination of waterways and poses risks to wildlife and human health. Pharmaceutical pollutants, including antibiotic residues, can be found in river water, groundwater, and soil​ (</a:t>
            </a:r>
            <a:r>
              <a:rPr lang="en-US" sz="1818" u="sng">
                <a:solidFill>
                  <a:srgbClr val="000000"/>
                </a:solidFill>
                <a:latin typeface="DM Sans"/>
                <a:hlinkClick r:id="rId13" tooltip="https://india.mongabay.com/2022/10/humans-are-contaminating-earths-waterways-with-medicines-pharmaceutical-ingredients/"/>
              </a:rPr>
              <a:t>Mongabay-India</a:t>
            </a:r>
            <a:r>
              <a:rPr lang="en-US" sz="1818">
                <a:solidFill>
                  <a:srgbClr val="000000"/>
                </a:solidFill>
                <a:latin typeface="DM Sans"/>
              </a:rPr>
              <a:t>)​.</a:t>
            </a:r>
          </a:p>
          <a:p>
            <a:pPr marL="0" lvl="0" indent="0" algn="l">
              <a:lnSpc>
                <a:spcPts val="2710"/>
              </a:lnSpc>
            </a:pPr>
            <a:endParaRPr/>
          </a:p>
        </p:txBody>
      </p:sp>
      <p:sp>
        <p:nvSpPr>
          <p:cNvPr id="27" name="TextBox 27"/>
          <p:cNvSpPr txBox="1"/>
          <p:nvPr/>
        </p:nvSpPr>
        <p:spPr>
          <a:xfrm>
            <a:off x="3458475" y="7069451"/>
            <a:ext cx="2816627" cy="228346"/>
          </a:xfrm>
          <a:prstGeom prst="rect">
            <a:avLst/>
          </a:prstGeom>
        </p:spPr>
        <p:txBody>
          <a:bodyPr lIns="0" tIns="0" rIns="0" bIns="0" rtlCol="0" anchor="t">
            <a:spAutoFit/>
          </a:bodyPr>
          <a:lstStyle/>
          <a:p>
            <a:pPr marL="0" lvl="0" indent="0" algn="l">
              <a:lnSpc>
                <a:spcPts val="1936"/>
              </a:lnSpc>
            </a:pPr>
            <a:r>
              <a:rPr lang="en-US" sz="1299" u="none" strike="noStrike">
                <a:solidFill>
                  <a:srgbClr val="000000"/>
                </a:solidFill>
                <a:latin typeface="DM Sans"/>
              </a:rPr>
              <a:t>.</a:t>
            </a:r>
          </a:p>
        </p:txBody>
      </p:sp>
      <p:sp>
        <p:nvSpPr>
          <p:cNvPr id="28" name="TextBox 28"/>
          <p:cNvSpPr txBox="1"/>
          <p:nvPr/>
        </p:nvSpPr>
        <p:spPr>
          <a:xfrm>
            <a:off x="6582164" y="4164843"/>
            <a:ext cx="5123672" cy="1043306"/>
          </a:xfrm>
          <a:prstGeom prst="rect">
            <a:avLst/>
          </a:prstGeom>
        </p:spPr>
        <p:txBody>
          <a:bodyPr lIns="0" tIns="0" rIns="0" bIns="0" rtlCol="0" anchor="t">
            <a:spAutoFit/>
          </a:bodyPr>
          <a:lstStyle/>
          <a:p>
            <a:pPr marL="0" lvl="1" indent="0" algn="ctr">
              <a:lnSpc>
                <a:spcPts val="7760"/>
              </a:lnSpc>
              <a:spcBef>
                <a:spcPct val="0"/>
              </a:spcBef>
            </a:pPr>
            <a:r>
              <a:rPr lang="en-US" sz="8000">
                <a:solidFill>
                  <a:srgbClr val="000000"/>
                </a:solidFill>
                <a:latin typeface="DM Sans Bold"/>
              </a:rPr>
              <a:t>STATISITC</a:t>
            </a:r>
          </a:p>
        </p:txBody>
      </p:sp>
      <p:sp>
        <p:nvSpPr>
          <p:cNvPr id="29" name="TextBox 29"/>
          <p:cNvSpPr txBox="1"/>
          <p:nvPr/>
        </p:nvSpPr>
        <p:spPr>
          <a:xfrm>
            <a:off x="7479321" y="5236723"/>
            <a:ext cx="3563270" cy="406146"/>
          </a:xfrm>
          <a:prstGeom prst="rect">
            <a:avLst/>
          </a:prstGeom>
        </p:spPr>
        <p:txBody>
          <a:bodyPr lIns="0" tIns="0" rIns="0" bIns="0" rtlCol="0" anchor="t">
            <a:spAutoFit/>
          </a:bodyPr>
          <a:lstStyle/>
          <a:p>
            <a:pPr algn="ctr">
              <a:lnSpc>
                <a:spcPts val="3132"/>
              </a:lnSpc>
            </a:pPr>
            <a:r>
              <a:rPr lang="en-US" sz="2900">
                <a:solidFill>
                  <a:srgbClr val="000000"/>
                </a:solidFill>
                <a:latin typeface="DM Sans"/>
              </a:rPr>
              <a:t>Exploring Ideas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AutoShape 3"/>
          <p:cNvSpPr/>
          <p:nvPr/>
        </p:nvSpPr>
        <p:spPr>
          <a:xfrm>
            <a:off x="-886757" y="4049512"/>
            <a:ext cx="20061513" cy="0"/>
          </a:xfrm>
          <a:prstGeom prst="line">
            <a:avLst/>
          </a:prstGeom>
          <a:ln w="28575" cap="flat">
            <a:solidFill>
              <a:srgbClr val="000000"/>
            </a:solidFill>
            <a:prstDash val="solid"/>
            <a:headEnd type="none" w="sm" len="sm"/>
            <a:tailEnd type="none" w="sm" len="sm"/>
          </a:ln>
        </p:spPr>
      </p:sp>
      <p:grpSp>
        <p:nvGrpSpPr>
          <p:cNvPr id="4" name="Group 4"/>
          <p:cNvGrpSpPr/>
          <p:nvPr/>
        </p:nvGrpSpPr>
        <p:grpSpPr>
          <a:xfrm>
            <a:off x="7916409" y="3798484"/>
            <a:ext cx="502056" cy="50205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6" name="TextBox 6"/>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7" name="Group 7"/>
          <p:cNvGrpSpPr/>
          <p:nvPr/>
        </p:nvGrpSpPr>
        <p:grpSpPr>
          <a:xfrm>
            <a:off x="1609217" y="3798484"/>
            <a:ext cx="502056" cy="50205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sp>
        <p:sp>
          <p:nvSpPr>
            <p:cNvPr id="9" name="TextBox 9"/>
            <p:cNvSpPr txBox="1"/>
            <p:nvPr/>
          </p:nvSpPr>
          <p:spPr>
            <a:xfrm>
              <a:off x="190500" y="219075"/>
              <a:ext cx="431800" cy="403225"/>
            </a:xfrm>
            <a:prstGeom prst="rect">
              <a:avLst/>
            </a:prstGeom>
          </p:spPr>
          <p:txBody>
            <a:bodyPr lIns="50800" tIns="50800" rIns="50800" bIns="50800" rtlCol="0" anchor="ctr"/>
            <a:lstStyle/>
            <a:p>
              <a:pPr algn="ctr">
                <a:lnSpc>
                  <a:spcPts val="2266"/>
                </a:lnSpc>
              </a:pPr>
              <a:endParaRPr/>
            </a:p>
          </p:txBody>
        </p:sp>
      </p:grpSp>
      <p:grpSp>
        <p:nvGrpSpPr>
          <p:cNvPr id="10" name="Group 10"/>
          <p:cNvGrpSpPr/>
          <p:nvPr/>
        </p:nvGrpSpPr>
        <p:grpSpPr>
          <a:xfrm>
            <a:off x="13396139" y="3798484"/>
            <a:ext cx="502056" cy="50205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12" name="TextBox 12"/>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sp>
        <p:nvSpPr>
          <p:cNvPr id="13" name="TextBox 13"/>
          <p:cNvSpPr txBox="1"/>
          <p:nvPr/>
        </p:nvSpPr>
        <p:spPr>
          <a:xfrm>
            <a:off x="4824170" y="1267367"/>
            <a:ext cx="8822997" cy="2282190"/>
          </a:xfrm>
          <a:prstGeom prst="rect">
            <a:avLst/>
          </a:prstGeom>
        </p:spPr>
        <p:txBody>
          <a:bodyPr lIns="0" tIns="0" rIns="0" bIns="0" rtlCol="0" anchor="t">
            <a:spAutoFit/>
          </a:bodyPr>
          <a:lstStyle/>
          <a:p>
            <a:pPr algn="ctr">
              <a:lnSpc>
                <a:spcPts val="8730"/>
              </a:lnSpc>
            </a:pPr>
            <a:r>
              <a:rPr lang="en-US" sz="9000">
                <a:solidFill>
                  <a:srgbClr val="000000"/>
                </a:solidFill>
                <a:latin typeface="DM Sans Bold"/>
              </a:rPr>
              <a:t>Medicube</a:t>
            </a:r>
          </a:p>
          <a:p>
            <a:pPr marL="0" lvl="1" indent="0" algn="ctr">
              <a:lnSpc>
                <a:spcPts val="8730"/>
              </a:lnSpc>
              <a:spcBef>
                <a:spcPct val="0"/>
              </a:spcBef>
            </a:pPr>
            <a:r>
              <a:rPr lang="en-US" sz="9000">
                <a:solidFill>
                  <a:srgbClr val="000000"/>
                </a:solidFill>
                <a:latin typeface="DM Sans Bold"/>
              </a:rPr>
              <a:t>features</a:t>
            </a:r>
          </a:p>
        </p:txBody>
      </p:sp>
      <p:sp>
        <p:nvSpPr>
          <p:cNvPr id="14" name="TextBox 14"/>
          <p:cNvSpPr txBox="1"/>
          <p:nvPr/>
        </p:nvSpPr>
        <p:spPr>
          <a:xfrm>
            <a:off x="1576206" y="4464049"/>
            <a:ext cx="2197323" cy="679451"/>
          </a:xfrm>
          <a:prstGeom prst="rect">
            <a:avLst/>
          </a:prstGeom>
        </p:spPr>
        <p:txBody>
          <a:bodyPr lIns="0" tIns="0" rIns="0" bIns="0" rtlCol="0" anchor="t">
            <a:spAutoFit/>
          </a:bodyPr>
          <a:lstStyle/>
          <a:p>
            <a:pPr>
              <a:lnSpc>
                <a:spcPts val="5150"/>
              </a:lnSpc>
            </a:pPr>
            <a:r>
              <a:rPr lang="en-US" sz="5000">
                <a:solidFill>
                  <a:srgbClr val="000000"/>
                </a:solidFill>
                <a:latin typeface="DM Sans Bold"/>
              </a:rPr>
              <a:t>01</a:t>
            </a:r>
          </a:p>
        </p:txBody>
      </p:sp>
      <p:sp>
        <p:nvSpPr>
          <p:cNvPr id="15" name="TextBox 15"/>
          <p:cNvSpPr txBox="1"/>
          <p:nvPr/>
        </p:nvSpPr>
        <p:spPr>
          <a:xfrm>
            <a:off x="7651802" y="4625774"/>
            <a:ext cx="2197323" cy="679451"/>
          </a:xfrm>
          <a:prstGeom prst="rect">
            <a:avLst/>
          </a:prstGeom>
        </p:spPr>
        <p:txBody>
          <a:bodyPr lIns="0" tIns="0" rIns="0" bIns="0" rtlCol="0" anchor="t">
            <a:spAutoFit/>
          </a:bodyPr>
          <a:lstStyle/>
          <a:p>
            <a:pPr>
              <a:lnSpc>
                <a:spcPts val="5150"/>
              </a:lnSpc>
            </a:pPr>
            <a:r>
              <a:rPr lang="en-US" sz="5000">
                <a:solidFill>
                  <a:srgbClr val="000000"/>
                </a:solidFill>
                <a:latin typeface="DM Sans Bold"/>
              </a:rPr>
              <a:t>02</a:t>
            </a:r>
          </a:p>
        </p:txBody>
      </p:sp>
      <p:sp>
        <p:nvSpPr>
          <p:cNvPr id="16" name="TextBox 16"/>
          <p:cNvSpPr txBox="1"/>
          <p:nvPr/>
        </p:nvSpPr>
        <p:spPr>
          <a:xfrm>
            <a:off x="176758" y="5354139"/>
            <a:ext cx="4996219" cy="2195537"/>
          </a:xfrm>
          <a:prstGeom prst="rect">
            <a:avLst/>
          </a:prstGeom>
        </p:spPr>
        <p:txBody>
          <a:bodyPr lIns="0" tIns="0" rIns="0" bIns="0" rtlCol="0" anchor="t">
            <a:spAutoFit/>
          </a:bodyPr>
          <a:lstStyle/>
          <a:p>
            <a:pPr>
              <a:lnSpc>
                <a:spcPts val="4417"/>
              </a:lnSpc>
            </a:pPr>
            <a:r>
              <a:rPr lang="en-US" sz="2831">
                <a:solidFill>
                  <a:srgbClr val="000000"/>
                </a:solidFill>
                <a:latin typeface="Open Sans Extra Bold"/>
              </a:rPr>
              <a:t>INTRODUCTION OF QR SYSTEM IN ALL MEDICAL PRODUCTION FOR UNIQUE ID </a:t>
            </a:r>
          </a:p>
        </p:txBody>
      </p:sp>
      <p:sp>
        <p:nvSpPr>
          <p:cNvPr id="17" name="TextBox 17"/>
          <p:cNvSpPr txBox="1"/>
          <p:nvPr/>
        </p:nvSpPr>
        <p:spPr>
          <a:xfrm>
            <a:off x="6192152" y="5352234"/>
            <a:ext cx="4452628" cy="3813175"/>
          </a:xfrm>
          <a:prstGeom prst="rect">
            <a:avLst/>
          </a:prstGeom>
        </p:spPr>
        <p:txBody>
          <a:bodyPr lIns="0" tIns="0" rIns="0" bIns="0" rtlCol="0" anchor="t">
            <a:spAutoFit/>
          </a:bodyPr>
          <a:lstStyle/>
          <a:p>
            <a:pPr>
              <a:lnSpc>
                <a:spcPts val="3812"/>
              </a:lnSpc>
            </a:pPr>
            <a:r>
              <a:rPr lang="en-US" sz="2443">
                <a:solidFill>
                  <a:srgbClr val="000000"/>
                </a:solidFill>
                <a:latin typeface="Open Sans Extra Bold"/>
              </a:rPr>
              <a:t>A WEB APPLICATION TO MAKE THE MOTTO EASY.</a:t>
            </a:r>
          </a:p>
          <a:p>
            <a:pPr>
              <a:lnSpc>
                <a:spcPts val="3812"/>
              </a:lnSpc>
            </a:pPr>
            <a:r>
              <a:rPr lang="en-US" sz="2443">
                <a:solidFill>
                  <a:srgbClr val="000000"/>
                </a:solidFill>
                <a:latin typeface="Open Sans Extra Bold"/>
              </a:rPr>
              <a:t>SCANNING OF ANY QR CODE WILL GIVE THE MEDICINE DETAILS LIKE :</a:t>
            </a:r>
          </a:p>
          <a:p>
            <a:pPr>
              <a:lnSpc>
                <a:spcPts val="3812"/>
              </a:lnSpc>
            </a:pPr>
            <a:r>
              <a:rPr lang="en-US" sz="2443">
                <a:solidFill>
                  <a:srgbClr val="000000"/>
                </a:solidFill>
                <a:latin typeface="Open Sans Extra Bold"/>
              </a:rPr>
              <a:t>DATE OF MANUFACTURING </a:t>
            </a:r>
          </a:p>
          <a:p>
            <a:pPr>
              <a:lnSpc>
                <a:spcPts val="3812"/>
              </a:lnSpc>
            </a:pPr>
            <a:r>
              <a:rPr lang="en-US" sz="2443">
                <a:solidFill>
                  <a:srgbClr val="000000"/>
                </a:solidFill>
                <a:latin typeface="Open Sans Extra Bold"/>
              </a:rPr>
              <a:t>DATE OF EXPIRY </a:t>
            </a:r>
          </a:p>
          <a:p>
            <a:pPr>
              <a:lnSpc>
                <a:spcPts val="3812"/>
              </a:lnSpc>
            </a:pPr>
            <a:r>
              <a:rPr lang="en-US" sz="2443">
                <a:solidFill>
                  <a:srgbClr val="000000"/>
                </a:solidFill>
                <a:latin typeface="Open Sans Extra Bold"/>
              </a:rPr>
              <a:t>USAGE AND DOSAGE</a:t>
            </a:r>
          </a:p>
        </p:txBody>
      </p:sp>
      <p:sp>
        <p:nvSpPr>
          <p:cNvPr id="18" name="TextBox 18"/>
          <p:cNvSpPr txBox="1"/>
          <p:nvPr/>
        </p:nvSpPr>
        <p:spPr>
          <a:xfrm>
            <a:off x="13366911" y="4675959"/>
            <a:ext cx="2197323" cy="679451"/>
          </a:xfrm>
          <a:prstGeom prst="rect">
            <a:avLst/>
          </a:prstGeom>
        </p:spPr>
        <p:txBody>
          <a:bodyPr lIns="0" tIns="0" rIns="0" bIns="0" rtlCol="0" anchor="t">
            <a:spAutoFit/>
          </a:bodyPr>
          <a:lstStyle/>
          <a:p>
            <a:pPr>
              <a:lnSpc>
                <a:spcPts val="5150"/>
              </a:lnSpc>
            </a:pPr>
            <a:r>
              <a:rPr lang="en-US" sz="5000">
                <a:solidFill>
                  <a:srgbClr val="000000"/>
                </a:solidFill>
                <a:latin typeface="DM Sans Bold"/>
              </a:rPr>
              <a:t>03</a:t>
            </a:r>
          </a:p>
        </p:txBody>
      </p:sp>
      <p:sp>
        <p:nvSpPr>
          <p:cNvPr id="19" name="TextBox 19"/>
          <p:cNvSpPr txBox="1"/>
          <p:nvPr/>
        </p:nvSpPr>
        <p:spPr>
          <a:xfrm>
            <a:off x="11668520" y="5549854"/>
            <a:ext cx="5594106" cy="2369540"/>
          </a:xfrm>
          <a:prstGeom prst="rect">
            <a:avLst/>
          </a:prstGeom>
        </p:spPr>
        <p:txBody>
          <a:bodyPr lIns="0" tIns="0" rIns="0" bIns="0" rtlCol="0" anchor="t">
            <a:spAutoFit/>
          </a:bodyPr>
          <a:lstStyle/>
          <a:p>
            <a:pPr>
              <a:lnSpc>
                <a:spcPts val="4763"/>
              </a:lnSpc>
            </a:pPr>
            <a:r>
              <a:rPr lang="en-US" sz="3053">
                <a:solidFill>
                  <a:srgbClr val="000000"/>
                </a:solidFill>
                <a:latin typeface="Open Sans Extra Bold"/>
              </a:rPr>
              <a:t>NOTIFYING THE USERS WHEN MEDICINE EXPIRES THROUGH GMAIL AND WEBSITE NOTIFICATION.</a:t>
            </a:r>
          </a:p>
        </p:txBody>
      </p:sp>
      <p:sp>
        <p:nvSpPr>
          <p:cNvPr id="20" name="Freeform 20"/>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21" name="Freeform 21"/>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a:ln cap="sq">
            <a:noFill/>
            <a:prstDash val="solid"/>
            <a:miter/>
          </a:ln>
        </p:spPr>
      </p:sp>
      <p:sp>
        <p:nvSpPr>
          <p:cNvPr id="22" name="Freeform 22"/>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a:ln cap="sq">
            <a:noFill/>
            <a:prstDash val="solid"/>
            <a:miter/>
          </a:ln>
        </p:spPr>
      </p:sp>
      <p:sp>
        <p:nvSpPr>
          <p:cNvPr id="23" name="Freeform 23"/>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a:ln cap="sq">
            <a:noFill/>
            <a:prstDash val="solid"/>
            <a:miter/>
          </a:ln>
        </p:spPr>
      </p:sp>
      <p:sp>
        <p:nvSpPr>
          <p:cNvPr id="24" name="Freeform 24"/>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a:ln cap="sq">
            <a:noFill/>
            <a:prstDash val="solid"/>
            <a:miter/>
          </a:ln>
        </p:spPr>
      </p:sp>
      <p:sp>
        <p:nvSpPr>
          <p:cNvPr id="25" name="Freeform 25"/>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a:ln cap="sq">
            <a:noFill/>
            <a:prstDash val="solid"/>
            <a:miter/>
          </a:ln>
        </p:spPr>
      </p:sp>
      <p:sp>
        <p:nvSpPr>
          <p:cNvPr id="26" name="Freeform 26"/>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a:ln cap="sq">
            <a:noFill/>
            <a:prstDash val="solid"/>
            <a:miter/>
          </a:ln>
        </p:spPr>
      </p:sp>
      <p:sp>
        <p:nvSpPr>
          <p:cNvPr id="27" name="Freeform 27"/>
          <p:cNvSpPr/>
          <p:nvPr/>
        </p:nvSpPr>
        <p:spPr>
          <a:xfrm>
            <a:off x="15262955" y="-1072630"/>
            <a:ext cx="1996345" cy="2149497"/>
          </a:xfrm>
          <a:custGeom>
            <a:avLst/>
            <a:gdLst/>
            <a:ahLst/>
            <a:cxnLst/>
            <a:rect l="l" t="t" r="r" b="b"/>
            <a:pathLst>
              <a:path w="1996345" h="2149497">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a:ln cap="sq">
            <a:noFill/>
            <a:prstDash val="solid"/>
            <a:miter/>
          </a:ln>
        </p:spPr>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AutoShape 3"/>
          <p:cNvSpPr/>
          <p:nvPr/>
        </p:nvSpPr>
        <p:spPr>
          <a:xfrm>
            <a:off x="-674156" y="4068739"/>
            <a:ext cx="20061513" cy="0"/>
          </a:xfrm>
          <a:prstGeom prst="line">
            <a:avLst/>
          </a:prstGeom>
          <a:ln w="28575" cap="flat">
            <a:solidFill>
              <a:srgbClr val="000000"/>
            </a:solidFill>
            <a:prstDash val="solid"/>
            <a:headEnd type="none" w="sm" len="sm"/>
            <a:tailEnd type="none" w="sm" len="sm"/>
          </a:ln>
        </p:spPr>
      </p:sp>
      <p:grpSp>
        <p:nvGrpSpPr>
          <p:cNvPr id="4" name="Group 4"/>
          <p:cNvGrpSpPr/>
          <p:nvPr/>
        </p:nvGrpSpPr>
        <p:grpSpPr>
          <a:xfrm>
            <a:off x="8430302" y="3817710"/>
            <a:ext cx="502056" cy="50205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6" name="TextBox 6"/>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7" name="Group 7"/>
          <p:cNvGrpSpPr/>
          <p:nvPr/>
        </p:nvGrpSpPr>
        <p:grpSpPr>
          <a:xfrm>
            <a:off x="2227066" y="3817710"/>
            <a:ext cx="502056" cy="50205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sp>
        <p:sp>
          <p:nvSpPr>
            <p:cNvPr id="9" name="TextBox 9"/>
            <p:cNvSpPr txBox="1"/>
            <p:nvPr/>
          </p:nvSpPr>
          <p:spPr>
            <a:xfrm>
              <a:off x="190500" y="219075"/>
              <a:ext cx="431800" cy="403225"/>
            </a:xfrm>
            <a:prstGeom prst="rect">
              <a:avLst/>
            </a:prstGeom>
          </p:spPr>
          <p:txBody>
            <a:bodyPr lIns="50800" tIns="50800" rIns="50800" bIns="50800" rtlCol="0" anchor="ctr"/>
            <a:lstStyle/>
            <a:p>
              <a:pPr algn="ctr">
                <a:lnSpc>
                  <a:spcPts val="2266"/>
                </a:lnSpc>
              </a:pPr>
              <a:endParaRPr/>
            </a:p>
          </p:txBody>
        </p:sp>
      </p:grpSp>
      <p:grpSp>
        <p:nvGrpSpPr>
          <p:cNvPr id="10" name="Group 10"/>
          <p:cNvGrpSpPr/>
          <p:nvPr/>
        </p:nvGrpSpPr>
        <p:grpSpPr>
          <a:xfrm>
            <a:off x="13768797" y="3817710"/>
            <a:ext cx="502056" cy="50205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12" name="TextBox 12"/>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sp>
        <p:nvSpPr>
          <p:cNvPr id="13" name="TextBox 13"/>
          <p:cNvSpPr txBox="1"/>
          <p:nvPr/>
        </p:nvSpPr>
        <p:spPr>
          <a:xfrm>
            <a:off x="4873558" y="1360624"/>
            <a:ext cx="8822997" cy="2282190"/>
          </a:xfrm>
          <a:prstGeom prst="rect">
            <a:avLst/>
          </a:prstGeom>
        </p:spPr>
        <p:txBody>
          <a:bodyPr lIns="0" tIns="0" rIns="0" bIns="0" rtlCol="0" anchor="t">
            <a:spAutoFit/>
          </a:bodyPr>
          <a:lstStyle/>
          <a:p>
            <a:pPr algn="ctr">
              <a:lnSpc>
                <a:spcPts val="8730"/>
              </a:lnSpc>
            </a:pPr>
            <a:r>
              <a:rPr lang="en-US" sz="9000">
                <a:solidFill>
                  <a:srgbClr val="000000"/>
                </a:solidFill>
                <a:latin typeface="DM Sans Bold"/>
              </a:rPr>
              <a:t>Medicube</a:t>
            </a:r>
          </a:p>
          <a:p>
            <a:pPr marL="0" lvl="1" indent="0" algn="ctr">
              <a:lnSpc>
                <a:spcPts val="8730"/>
              </a:lnSpc>
              <a:spcBef>
                <a:spcPct val="0"/>
              </a:spcBef>
            </a:pPr>
            <a:r>
              <a:rPr lang="en-US" sz="9000">
                <a:solidFill>
                  <a:srgbClr val="000000"/>
                </a:solidFill>
                <a:latin typeface="DM Sans Bold"/>
              </a:rPr>
              <a:t>features</a:t>
            </a:r>
          </a:p>
        </p:txBody>
      </p:sp>
      <p:sp>
        <p:nvSpPr>
          <p:cNvPr id="14" name="TextBox 14"/>
          <p:cNvSpPr txBox="1"/>
          <p:nvPr/>
        </p:nvSpPr>
        <p:spPr>
          <a:xfrm>
            <a:off x="1833620" y="4549241"/>
            <a:ext cx="2197323" cy="679451"/>
          </a:xfrm>
          <a:prstGeom prst="rect">
            <a:avLst/>
          </a:prstGeom>
        </p:spPr>
        <p:txBody>
          <a:bodyPr lIns="0" tIns="0" rIns="0" bIns="0" rtlCol="0" anchor="t">
            <a:spAutoFit/>
          </a:bodyPr>
          <a:lstStyle/>
          <a:p>
            <a:pPr>
              <a:lnSpc>
                <a:spcPts val="5150"/>
              </a:lnSpc>
            </a:pPr>
            <a:r>
              <a:rPr lang="en-US" sz="5000">
                <a:solidFill>
                  <a:srgbClr val="000000"/>
                </a:solidFill>
                <a:latin typeface="DM Sans Bold"/>
              </a:rPr>
              <a:t>04</a:t>
            </a:r>
          </a:p>
        </p:txBody>
      </p:sp>
      <p:sp>
        <p:nvSpPr>
          <p:cNvPr id="15" name="TextBox 15"/>
          <p:cNvSpPr txBox="1"/>
          <p:nvPr/>
        </p:nvSpPr>
        <p:spPr>
          <a:xfrm>
            <a:off x="8186395" y="4522289"/>
            <a:ext cx="2197323" cy="679451"/>
          </a:xfrm>
          <a:prstGeom prst="rect">
            <a:avLst/>
          </a:prstGeom>
        </p:spPr>
        <p:txBody>
          <a:bodyPr lIns="0" tIns="0" rIns="0" bIns="0" rtlCol="0" anchor="t">
            <a:spAutoFit/>
          </a:bodyPr>
          <a:lstStyle/>
          <a:p>
            <a:pPr>
              <a:lnSpc>
                <a:spcPts val="5150"/>
              </a:lnSpc>
            </a:pPr>
            <a:r>
              <a:rPr lang="en-US" sz="5000">
                <a:solidFill>
                  <a:srgbClr val="000000"/>
                </a:solidFill>
                <a:latin typeface="DM Sans Bold"/>
              </a:rPr>
              <a:t>05</a:t>
            </a:r>
          </a:p>
        </p:txBody>
      </p:sp>
      <p:sp>
        <p:nvSpPr>
          <p:cNvPr id="16" name="TextBox 16"/>
          <p:cNvSpPr txBox="1"/>
          <p:nvPr/>
        </p:nvSpPr>
        <p:spPr>
          <a:xfrm>
            <a:off x="536737" y="5276316"/>
            <a:ext cx="4982565" cy="2189797"/>
          </a:xfrm>
          <a:prstGeom prst="rect">
            <a:avLst/>
          </a:prstGeom>
        </p:spPr>
        <p:txBody>
          <a:bodyPr lIns="0" tIns="0" rIns="0" bIns="0" rtlCol="0" anchor="t">
            <a:spAutoFit/>
          </a:bodyPr>
          <a:lstStyle/>
          <a:p>
            <a:pPr>
              <a:lnSpc>
                <a:spcPts val="4405"/>
              </a:lnSpc>
            </a:pPr>
            <a:r>
              <a:rPr lang="en-US" sz="2824">
                <a:solidFill>
                  <a:srgbClr val="000000"/>
                </a:solidFill>
                <a:latin typeface="Open Sans Extra Bold"/>
              </a:rPr>
              <a:t>MEDICINE TRACKING SYSTEM TO PREVENT ILLEGAL DUMPING OF WASTE</a:t>
            </a:r>
          </a:p>
        </p:txBody>
      </p:sp>
      <p:sp>
        <p:nvSpPr>
          <p:cNvPr id="17" name="TextBox 17"/>
          <p:cNvSpPr txBox="1"/>
          <p:nvPr/>
        </p:nvSpPr>
        <p:spPr>
          <a:xfrm>
            <a:off x="6359191" y="5384839"/>
            <a:ext cx="4644278" cy="470975"/>
          </a:xfrm>
          <a:prstGeom prst="rect">
            <a:avLst/>
          </a:prstGeom>
        </p:spPr>
        <p:txBody>
          <a:bodyPr lIns="0" tIns="0" rIns="0" bIns="0" rtlCol="0" anchor="t">
            <a:spAutoFit/>
          </a:bodyPr>
          <a:lstStyle/>
          <a:p>
            <a:pPr>
              <a:lnSpc>
                <a:spcPts val="3976"/>
              </a:lnSpc>
            </a:pPr>
            <a:r>
              <a:rPr lang="en-US" sz="2549">
                <a:solidFill>
                  <a:srgbClr val="000000"/>
                </a:solidFill>
                <a:latin typeface="Open Sans Extra Bold"/>
              </a:rPr>
              <a:t>FAMILY MEDICINE HISTORY</a:t>
            </a:r>
          </a:p>
        </p:txBody>
      </p:sp>
      <p:sp>
        <p:nvSpPr>
          <p:cNvPr id="18" name="TextBox 18"/>
          <p:cNvSpPr txBox="1"/>
          <p:nvPr/>
        </p:nvSpPr>
        <p:spPr>
          <a:xfrm>
            <a:off x="13420762" y="4491217"/>
            <a:ext cx="2197323" cy="679451"/>
          </a:xfrm>
          <a:prstGeom prst="rect">
            <a:avLst/>
          </a:prstGeom>
        </p:spPr>
        <p:txBody>
          <a:bodyPr lIns="0" tIns="0" rIns="0" bIns="0" rtlCol="0" anchor="t">
            <a:spAutoFit/>
          </a:bodyPr>
          <a:lstStyle/>
          <a:p>
            <a:pPr>
              <a:lnSpc>
                <a:spcPts val="5150"/>
              </a:lnSpc>
            </a:pPr>
            <a:r>
              <a:rPr lang="en-US" sz="5000">
                <a:solidFill>
                  <a:srgbClr val="000000"/>
                </a:solidFill>
                <a:latin typeface="DM Sans Bold"/>
              </a:rPr>
              <a:t>06</a:t>
            </a:r>
          </a:p>
        </p:txBody>
      </p:sp>
      <p:sp>
        <p:nvSpPr>
          <p:cNvPr id="19" name="TextBox 19"/>
          <p:cNvSpPr txBox="1"/>
          <p:nvPr/>
        </p:nvSpPr>
        <p:spPr>
          <a:xfrm>
            <a:off x="12019190" y="5237342"/>
            <a:ext cx="5544922" cy="2349628"/>
          </a:xfrm>
          <a:prstGeom prst="rect">
            <a:avLst/>
          </a:prstGeom>
        </p:spPr>
        <p:txBody>
          <a:bodyPr lIns="0" tIns="0" rIns="0" bIns="0" rtlCol="0" anchor="t">
            <a:spAutoFit/>
          </a:bodyPr>
          <a:lstStyle/>
          <a:p>
            <a:pPr>
              <a:lnSpc>
                <a:spcPts val="4721"/>
              </a:lnSpc>
            </a:pPr>
            <a:r>
              <a:rPr lang="en-US" sz="3026">
                <a:solidFill>
                  <a:srgbClr val="000000"/>
                </a:solidFill>
                <a:latin typeface="Open Sans Extra Bold"/>
              </a:rPr>
              <a:t>USING ML TO SCAN ANY PRESCRIPTION AND GIVE INSIGHTS FROM FAMILY HISTORY </a:t>
            </a:r>
          </a:p>
        </p:txBody>
      </p:sp>
      <p:sp>
        <p:nvSpPr>
          <p:cNvPr id="20" name="Freeform 20"/>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21" name="Freeform 21"/>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a:ln cap="sq">
            <a:noFill/>
            <a:prstDash val="solid"/>
            <a:miter/>
          </a:ln>
        </p:spPr>
      </p:sp>
      <p:sp>
        <p:nvSpPr>
          <p:cNvPr id="22" name="Freeform 22"/>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a:ln cap="sq">
            <a:noFill/>
            <a:prstDash val="solid"/>
            <a:miter/>
          </a:ln>
        </p:spPr>
      </p:sp>
      <p:sp>
        <p:nvSpPr>
          <p:cNvPr id="23" name="Freeform 23"/>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a:ln cap="sq">
            <a:noFill/>
            <a:prstDash val="solid"/>
            <a:miter/>
          </a:ln>
        </p:spPr>
      </p:sp>
      <p:sp>
        <p:nvSpPr>
          <p:cNvPr id="24" name="Freeform 24"/>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a:ln cap="sq">
            <a:noFill/>
            <a:prstDash val="solid"/>
            <a:miter/>
          </a:ln>
        </p:spPr>
      </p:sp>
      <p:sp>
        <p:nvSpPr>
          <p:cNvPr id="25" name="Freeform 25"/>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a:ln cap="sq">
            <a:noFill/>
            <a:prstDash val="solid"/>
            <a:miter/>
          </a:ln>
        </p:spPr>
      </p:sp>
      <p:sp>
        <p:nvSpPr>
          <p:cNvPr id="26" name="Freeform 26"/>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a:ln cap="sq">
            <a:noFill/>
            <a:prstDash val="solid"/>
            <a:miter/>
          </a:ln>
        </p:spPr>
      </p:sp>
      <p:sp>
        <p:nvSpPr>
          <p:cNvPr id="27" name="Freeform 27"/>
          <p:cNvSpPr/>
          <p:nvPr/>
        </p:nvSpPr>
        <p:spPr>
          <a:xfrm>
            <a:off x="15262955" y="-1072630"/>
            <a:ext cx="1996345" cy="2149497"/>
          </a:xfrm>
          <a:custGeom>
            <a:avLst/>
            <a:gdLst/>
            <a:ahLst/>
            <a:cxnLst/>
            <a:rect l="l" t="t" r="r" b="b"/>
            <a:pathLst>
              <a:path w="1996345" h="2149497">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a:ln cap="sq">
            <a:noFill/>
            <a:prstDash val="solid"/>
            <a:miter/>
          </a:ln>
        </p:spPr>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417311" y="2639048"/>
            <a:ext cx="2020028" cy="2038561"/>
          </a:xfrm>
          <a:custGeom>
            <a:avLst/>
            <a:gdLst/>
            <a:ahLst/>
            <a:cxnLst/>
            <a:rect l="l" t="t" r="r" b="b"/>
            <a:pathLst>
              <a:path w="2020028" h="2038561">
                <a:moveTo>
                  <a:pt x="0" y="0"/>
                </a:moveTo>
                <a:lnTo>
                  <a:pt x="2020029" y="0"/>
                </a:lnTo>
                <a:lnTo>
                  <a:pt x="2020029" y="2038560"/>
                </a:lnTo>
                <a:lnTo>
                  <a:pt x="0" y="203856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sp>
        <p:nvSpPr>
          <p:cNvPr id="4" name="Freeform 4"/>
          <p:cNvSpPr/>
          <p:nvPr/>
        </p:nvSpPr>
        <p:spPr>
          <a:xfrm>
            <a:off x="14681053" y="2639048"/>
            <a:ext cx="2756287" cy="1922510"/>
          </a:xfrm>
          <a:custGeom>
            <a:avLst/>
            <a:gdLst/>
            <a:ahLst/>
            <a:cxnLst/>
            <a:rect l="l" t="t" r="r" b="b"/>
            <a:pathLst>
              <a:path w="2756287" h="1922510">
                <a:moveTo>
                  <a:pt x="0" y="0"/>
                </a:moveTo>
                <a:lnTo>
                  <a:pt x="2756287" y="0"/>
                </a:lnTo>
                <a:lnTo>
                  <a:pt x="2756287" y="1922510"/>
                </a:lnTo>
                <a:lnTo>
                  <a:pt x="0" y="192251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TextBox 5"/>
          <p:cNvSpPr txBox="1"/>
          <p:nvPr/>
        </p:nvSpPr>
        <p:spPr>
          <a:xfrm>
            <a:off x="3241077" y="611965"/>
            <a:ext cx="11122460" cy="2282190"/>
          </a:xfrm>
          <a:prstGeom prst="rect">
            <a:avLst/>
          </a:prstGeom>
        </p:spPr>
        <p:txBody>
          <a:bodyPr lIns="0" tIns="0" rIns="0" bIns="0" rtlCol="0" anchor="t">
            <a:spAutoFit/>
          </a:bodyPr>
          <a:lstStyle/>
          <a:p>
            <a:pPr>
              <a:lnSpc>
                <a:spcPts val="8730"/>
              </a:lnSpc>
            </a:pPr>
            <a:r>
              <a:rPr lang="en-US" sz="9000">
                <a:solidFill>
                  <a:srgbClr val="000000"/>
                </a:solidFill>
                <a:latin typeface="DM Sans Bold"/>
              </a:rPr>
              <a:t>IMPLEMENTATION AND TECH STACK</a:t>
            </a:r>
          </a:p>
        </p:txBody>
      </p:sp>
      <p:sp>
        <p:nvSpPr>
          <p:cNvPr id="6" name="TextBox 6"/>
          <p:cNvSpPr txBox="1"/>
          <p:nvPr/>
        </p:nvSpPr>
        <p:spPr>
          <a:xfrm>
            <a:off x="1122932" y="2846530"/>
            <a:ext cx="13558121" cy="7613333"/>
          </a:xfrm>
          <a:prstGeom prst="rect">
            <a:avLst/>
          </a:prstGeom>
        </p:spPr>
        <p:txBody>
          <a:bodyPr lIns="0" tIns="0" rIns="0" bIns="0" rtlCol="0" anchor="t">
            <a:spAutoFit/>
          </a:bodyPr>
          <a:lstStyle/>
          <a:p>
            <a:pPr marL="0" lvl="0" indent="0">
              <a:lnSpc>
                <a:spcPts val="4994"/>
              </a:lnSpc>
              <a:spcBef>
                <a:spcPct val="0"/>
              </a:spcBef>
            </a:pPr>
            <a:endParaRPr/>
          </a:p>
          <a:p>
            <a:pPr marL="0" lvl="0" indent="0">
              <a:lnSpc>
                <a:spcPts val="4994"/>
              </a:lnSpc>
              <a:spcBef>
                <a:spcPct val="0"/>
              </a:spcBef>
            </a:pPr>
            <a:r>
              <a:rPr lang="en-US" sz="3699" u="none" spc="221">
                <a:solidFill>
                  <a:srgbClr val="000000"/>
                </a:solidFill>
                <a:latin typeface="Open Sans Extra Bold"/>
              </a:rPr>
              <a:t>F</a:t>
            </a:r>
            <a:r>
              <a:rPr lang="en-US" sz="3699" spc="221">
                <a:solidFill>
                  <a:srgbClr val="000000"/>
                </a:solidFill>
                <a:latin typeface="Open Sans Extra Bold"/>
              </a:rPr>
              <a:t>ron</a:t>
            </a:r>
            <a:r>
              <a:rPr lang="en-US" sz="3699" u="none" spc="221">
                <a:solidFill>
                  <a:srgbClr val="000000"/>
                </a:solidFill>
                <a:latin typeface="Open Sans Extra Bold"/>
              </a:rPr>
              <a:t>t-E</a:t>
            </a:r>
            <a:r>
              <a:rPr lang="en-US" sz="3699" spc="221">
                <a:solidFill>
                  <a:srgbClr val="000000"/>
                </a:solidFill>
                <a:latin typeface="Open Sans Extra Bold"/>
              </a:rPr>
              <a:t>nd </a:t>
            </a:r>
            <a:r>
              <a:rPr lang="en-US" sz="3699" u="none" spc="221">
                <a:solidFill>
                  <a:srgbClr val="000000"/>
                </a:solidFill>
                <a:latin typeface="Open Sans Extra Bold"/>
              </a:rPr>
              <a:t>: HTML, CSS, JavaSc</a:t>
            </a:r>
            <a:r>
              <a:rPr lang="en-US" sz="3699" spc="221">
                <a:solidFill>
                  <a:srgbClr val="000000"/>
                </a:solidFill>
                <a:latin typeface="Open Sans Extra Bold"/>
              </a:rPr>
              <a:t>ri</a:t>
            </a:r>
            <a:r>
              <a:rPr lang="en-US" sz="3699" u="none" spc="221">
                <a:solidFill>
                  <a:srgbClr val="000000"/>
                </a:solidFill>
                <a:latin typeface="Open Sans Extra Bold"/>
              </a:rPr>
              <a:t>p</a:t>
            </a:r>
            <a:r>
              <a:rPr lang="en-US" sz="3699" spc="221">
                <a:solidFill>
                  <a:srgbClr val="000000"/>
                </a:solidFill>
                <a:latin typeface="Open Sans Extra Bold"/>
              </a:rPr>
              <a:t>t</a:t>
            </a:r>
            <a:r>
              <a:rPr lang="en-US" sz="3699" u="none" spc="221">
                <a:solidFill>
                  <a:srgbClr val="000000"/>
                </a:solidFill>
                <a:latin typeface="Open Sans Extra Bold"/>
              </a:rPr>
              <a:t>,</a:t>
            </a:r>
            <a:r>
              <a:rPr lang="en-US" sz="3699" spc="221">
                <a:solidFill>
                  <a:srgbClr val="000000"/>
                </a:solidFill>
                <a:latin typeface="Open Sans Extra Bold"/>
              </a:rPr>
              <a:t> </a:t>
            </a:r>
            <a:r>
              <a:rPr lang="en-US" sz="3699" u="none" spc="221">
                <a:solidFill>
                  <a:srgbClr val="000000"/>
                </a:solidFill>
                <a:latin typeface="Open Sans Extra Bold"/>
              </a:rPr>
              <a:t>AJAX</a:t>
            </a:r>
          </a:p>
          <a:p>
            <a:pPr marL="0" lvl="0" indent="0">
              <a:lnSpc>
                <a:spcPts val="4994"/>
              </a:lnSpc>
              <a:spcBef>
                <a:spcPct val="0"/>
              </a:spcBef>
            </a:pPr>
            <a:r>
              <a:rPr lang="en-US" sz="3699" u="none" spc="221">
                <a:solidFill>
                  <a:srgbClr val="000000"/>
                </a:solidFill>
                <a:latin typeface="Open Sans Extra Bold"/>
              </a:rPr>
              <a:t>Back- E</a:t>
            </a:r>
            <a:r>
              <a:rPr lang="en-US" sz="3699" spc="221">
                <a:solidFill>
                  <a:srgbClr val="000000"/>
                </a:solidFill>
                <a:latin typeface="Open Sans Extra Bold"/>
              </a:rPr>
              <a:t>n</a:t>
            </a:r>
            <a:r>
              <a:rPr lang="en-US" sz="3699" u="none" spc="221">
                <a:solidFill>
                  <a:srgbClr val="000000"/>
                </a:solidFill>
                <a:latin typeface="Open Sans Extra Bold"/>
              </a:rPr>
              <a:t>d :</a:t>
            </a:r>
            <a:r>
              <a:rPr lang="en-US" sz="3699" spc="221">
                <a:solidFill>
                  <a:srgbClr val="000000"/>
                </a:solidFill>
                <a:latin typeface="Open Sans Extra Bold"/>
              </a:rPr>
              <a:t> </a:t>
            </a:r>
            <a:r>
              <a:rPr lang="en-US" sz="3699" u="none" spc="221">
                <a:solidFill>
                  <a:srgbClr val="000000"/>
                </a:solidFill>
                <a:latin typeface="Open Sans Extra Bold"/>
              </a:rPr>
              <a:t>PHP</a:t>
            </a:r>
          </a:p>
          <a:p>
            <a:pPr marL="0" lvl="0" indent="0">
              <a:lnSpc>
                <a:spcPts val="4994"/>
              </a:lnSpc>
              <a:spcBef>
                <a:spcPct val="0"/>
              </a:spcBef>
            </a:pPr>
            <a:r>
              <a:rPr lang="en-US" sz="3699" u="none" spc="221">
                <a:solidFill>
                  <a:srgbClr val="000000"/>
                </a:solidFill>
                <a:latin typeface="Open Sans Extra Bold"/>
              </a:rPr>
              <a:t>Da</a:t>
            </a:r>
            <a:r>
              <a:rPr lang="en-US" sz="3699" spc="221">
                <a:solidFill>
                  <a:srgbClr val="000000"/>
                </a:solidFill>
                <a:latin typeface="Open Sans Extra Bold"/>
              </a:rPr>
              <a:t>ta</a:t>
            </a:r>
            <a:r>
              <a:rPr lang="en-US" sz="3699" u="none" spc="221">
                <a:solidFill>
                  <a:srgbClr val="000000"/>
                </a:solidFill>
                <a:latin typeface="Open Sans Extra Bold"/>
              </a:rPr>
              <a:t>bas</a:t>
            </a:r>
            <a:r>
              <a:rPr lang="en-US" sz="3699" spc="221">
                <a:solidFill>
                  <a:srgbClr val="000000"/>
                </a:solidFill>
                <a:latin typeface="Open Sans Extra Bold"/>
              </a:rPr>
              <a:t>e </a:t>
            </a:r>
            <a:r>
              <a:rPr lang="en-US" sz="3699" u="none" spc="221">
                <a:solidFill>
                  <a:srgbClr val="000000"/>
                </a:solidFill>
                <a:latin typeface="Open Sans Extra Bold"/>
              </a:rPr>
              <a:t>: My</a:t>
            </a:r>
            <a:r>
              <a:rPr lang="en-US" sz="3699" spc="221">
                <a:solidFill>
                  <a:srgbClr val="000000"/>
                </a:solidFill>
                <a:latin typeface="Open Sans Extra Bold"/>
              </a:rPr>
              <a:t> </a:t>
            </a:r>
            <a:r>
              <a:rPr lang="en-US" sz="3699" u="none" spc="221">
                <a:solidFill>
                  <a:srgbClr val="000000"/>
                </a:solidFill>
                <a:latin typeface="Open Sans Extra Bold"/>
              </a:rPr>
              <a:t>SQL</a:t>
            </a:r>
          </a:p>
          <a:p>
            <a:pPr marL="0" lvl="0" indent="0">
              <a:lnSpc>
                <a:spcPts val="4994"/>
              </a:lnSpc>
              <a:spcBef>
                <a:spcPct val="0"/>
              </a:spcBef>
            </a:pPr>
            <a:r>
              <a:rPr lang="en-US" sz="3699" u="none" spc="221">
                <a:solidFill>
                  <a:srgbClr val="000000"/>
                </a:solidFill>
                <a:latin typeface="Open Sans Extra Bold"/>
              </a:rPr>
              <a:t>API Commun</a:t>
            </a:r>
            <a:r>
              <a:rPr lang="en-US" sz="3699" spc="221">
                <a:solidFill>
                  <a:srgbClr val="000000"/>
                </a:solidFill>
                <a:latin typeface="Open Sans Extra Bold"/>
              </a:rPr>
              <a:t>i</a:t>
            </a:r>
            <a:r>
              <a:rPr lang="en-US" sz="3699" u="none" spc="221">
                <a:solidFill>
                  <a:srgbClr val="000000"/>
                </a:solidFill>
                <a:latin typeface="Open Sans Extra Bold"/>
              </a:rPr>
              <a:t>ca</a:t>
            </a:r>
            <a:r>
              <a:rPr lang="en-US" sz="3699" spc="221">
                <a:solidFill>
                  <a:srgbClr val="000000"/>
                </a:solidFill>
                <a:latin typeface="Open Sans Extra Bold"/>
              </a:rPr>
              <a:t>t</a:t>
            </a:r>
            <a:r>
              <a:rPr lang="en-US" sz="3699" u="none" spc="221">
                <a:solidFill>
                  <a:srgbClr val="000000"/>
                </a:solidFill>
                <a:latin typeface="Open Sans Extra Bold"/>
              </a:rPr>
              <a:t>ion : AJAX</a:t>
            </a:r>
          </a:p>
          <a:p>
            <a:pPr marL="0" lvl="0" indent="0">
              <a:lnSpc>
                <a:spcPts val="4994"/>
              </a:lnSpc>
              <a:spcBef>
                <a:spcPct val="0"/>
              </a:spcBef>
            </a:pPr>
            <a:r>
              <a:rPr lang="en-US" sz="3699" u="none" spc="221">
                <a:solidFill>
                  <a:srgbClr val="000000"/>
                </a:solidFill>
                <a:latin typeface="Open Sans Extra Bold"/>
              </a:rPr>
              <a:t>QR C</a:t>
            </a:r>
            <a:r>
              <a:rPr lang="en-US" sz="3699" spc="221">
                <a:solidFill>
                  <a:srgbClr val="000000"/>
                </a:solidFill>
                <a:latin typeface="Open Sans Extra Bold"/>
              </a:rPr>
              <a:t>o</a:t>
            </a:r>
            <a:r>
              <a:rPr lang="en-US" sz="3699" u="none" spc="221">
                <a:solidFill>
                  <a:srgbClr val="000000"/>
                </a:solidFill>
                <a:latin typeface="Open Sans Extra Bold"/>
              </a:rPr>
              <a:t>d</a:t>
            </a:r>
            <a:r>
              <a:rPr lang="en-US" sz="3699" spc="221">
                <a:solidFill>
                  <a:srgbClr val="000000"/>
                </a:solidFill>
                <a:latin typeface="Open Sans Extra Bold"/>
              </a:rPr>
              <a:t>e </a:t>
            </a:r>
            <a:r>
              <a:rPr lang="en-US" sz="3699" u="none" spc="221">
                <a:solidFill>
                  <a:srgbClr val="000000"/>
                </a:solidFill>
                <a:latin typeface="Open Sans Extra Bold"/>
              </a:rPr>
              <a:t>G</a:t>
            </a:r>
            <a:r>
              <a:rPr lang="en-US" sz="3699" spc="221">
                <a:solidFill>
                  <a:srgbClr val="000000"/>
                </a:solidFill>
                <a:latin typeface="Open Sans Extra Bold"/>
              </a:rPr>
              <a:t>e</a:t>
            </a:r>
            <a:r>
              <a:rPr lang="en-US" sz="3699" u="none" spc="221">
                <a:solidFill>
                  <a:srgbClr val="000000"/>
                </a:solidFill>
                <a:latin typeface="Open Sans Extra Bold"/>
              </a:rPr>
              <a:t>ner</a:t>
            </a:r>
            <a:r>
              <a:rPr lang="en-US" sz="3699" spc="221">
                <a:solidFill>
                  <a:srgbClr val="000000"/>
                </a:solidFill>
                <a:latin typeface="Open Sans Extra Bold"/>
              </a:rPr>
              <a:t>at</a:t>
            </a:r>
            <a:r>
              <a:rPr lang="en-US" sz="3699" u="none" spc="221">
                <a:solidFill>
                  <a:srgbClr val="000000"/>
                </a:solidFill>
                <a:latin typeface="Open Sans Extra Bold"/>
              </a:rPr>
              <a:t>ion</a:t>
            </a:r>
            <a:r>
              <a:rPr lang="en-US" sz="3699" spc="221">
                <a:solidFill>
                  <a:srgbClr val="000000"/>
                </a:solidFill>
                <a:latin typeface="Open Sans Extra Bold"/>
              </a:rPr>
              <a:t> </a:t>
            </a:r>
            <a:r>
              <a:rPr lang="en-US" sz="3699" u="none" spc="221">
                <a:solidFill>
                  <a:srgbClr val="000000"/>
                </a:solidFill>
                <a:latin typeface="Open Sans Extra Bold"/>
              </a:rPr>
              <a:t>a</a:t>
            </a:r>
            <a:r>
              <a:rPr lang="en-US" sz="3699" spc="221">
                <a:solidFill>
                  <a:srgbClr val="000000"/>
                </a:solidFill>
                <a:latin typeface="Open Sans Extra Bold"/>
              </a:rPr>
              <a:t>n</a:t>
            </a:r>
            <a:r>
              <a:rPr lang="en-US" sz="3699" u="none" spc="221">
                <a:solidFill>
                  <a:srgbClr val="000000"/>
                </a:solidFill>
                <a:latin typeface="Open Sans Extra Bold"/>
              </a:rPr>
              <a:t>d Sc</a:t>
            </a:r>
            <a:r>
              <a:rPr lang="en-US" sz="3699" spc="221">
                <a:solidFill>
                  <a:srgbClr val="000000"/>
                </a:solidFill>
                <a:latin typeface="Open Sans Extra Bold"/>
              </a:rPr>
              <a:t>a</a:t>
            </a:r>
            <a:r>
              <a:rPr lang="en-US" sz="3699" u="none" spc="221">
                <a:solidFill>
                  <a:srgbClr val="000000"/>
                </a:solidFill>
                <a:latin typeface="Open Sans Extra Bold"/>
              </a:rPr>
              <a:t>nning : Zxing</a:t>
            </a:r>
            <a:r>
              <a:rPr lang="en-US" sz="3699" spc="221">
                <a:solidFill>
                  <a:srgbClr val="000000"/>
                </a:solidFill>
                <a:latin typeface="Open Sans Extra Bold"/>
              </a:rPr>
              <a:t> </a:t>
            </a:r>
            <a:r>
              <a:rPr lang="en-US" sz="3699" u="none" spc="221">
                <a:solidFill>
                  <a:srgbClr val="000000"/>
                </a:solidFill>
                <a:latin typeface="Open Sans Extra Bold"/>
              </a:rPr>
              <a:t>Lib</a:t>
            </a:r>
            <a:r>
              <a:rPr lang="en-US" sz="3699" spc="221">
                <a:solidFill>
                  <a:srgbClr val="000000"/>
                </a:solidFill>
                <a:latin typeface="Open Sans Extra Bold"/>
              </a:rPr>
              <a:t>rar</a:t>
            </a:r>
            <a:r>
              <a:rPr lang="en-US" sz="3699" u="none" spc="221">
                <a:solidFill>
                  <a:srgbClr val="000000"/>
                </a:solidFill>
                <a:latin typeface="Open Sans Extra Bold"/>
              </a:rPr>
              <a:t>y</a:t>
            </a:r>
          </a:p>
          <a:p>
            <a:pPr marL="0" lvl="0" indent="0">
              <a:lnSpc>
                <a:spcPts val="4994"/>
              </a:lnSpc>
              <a:spcBef>
                <a:spcPct val="0"/>
              </a:spcBef>
            </a:pPr>
            <a:r>
              <a:rPr lang="en-US" sz="3699" u="none" spc="221">
                <a:solidFill>
                  <a:srgbClr val="000000"/>
                </a:solidFill>
                <a:latin typeface="Open Sans Extra Bold"/>
              </a:rPr>
              <a:t>Al</a:t>
            </a:r>
            <a:r>
              <a:rPr lang="en-US" sz="3699" spc="221">
                <a:solidFill>
                  <a:srgbClr val="000000"/>
                </a:solidFill>
                <a:latin typeface="Open Sans Extra Bold"/>
              </a:rPr>
              <a:t>e</a:t>
            </a:r>
            <a:r>
              <a:rPr lang="en-US" sz="3699" u="none" spc="221">
                <a:solidFill>
                  <a:srgbClr val="000000"/>
                </a:solidFill>
                <a:latin typeface="Open Sans Extra Bold"/>
              </a:rPr>
              <a:t>r</a:t>
            </a:r>
            <a:r>
              <a:rPr lang="en-US" sz="3699" spc="221">
                <a:solidFill>
                  <a:srgbClr val="000000"/>
                </a:solidFill>
                <a:latin typeface="Open Sans Extra Bold"/>
              </a:rPr>
              <a:t>t</a:t>
            </a:r>
            <a:r>
              <a:rPr lang="en-US" sz="3699" u="none" spc="221">
                <a:solidFill>
                  <a:srgbClr val="000000"/>
                </a:solidFill>
                <a:latin typeface="Open Sans Extra Bold"/>
              </a:rPr>
              <a:t>s</a:t>
            </a:r>
            <a:r>
              <a:rPr lang="en-US" sz="3699" spc="221">
                <a:solidFill>
                  <a:srgbClr val="000000"/>
                </a:solidFill>
                <a:latin typeface="Open Sans Extra Bold"/>
              </a:rPr>
              <a:t> </a:t>
            </a:r>
            <a:r>
              <a:rPr lang="en-US" sz="3699" u="none" spc="221">
                <a:solidFill>
                  <a:srgbClr val="000000"/>
                </a:solidFill>
                <a:latin typeface="Open Sans Extra Bold"/>
              </a:rPr>
              <a:t>a</a:t>
            </a:r>
            <a:r>
              <a:rPr lang="en-US" sz="3699" spc="221">
                <a:solidFill>
                  <a:srgbClr val="000000"/>
                </a:solidFill>
                <a:latin typeface="Open Sans Extra Bold"/>
              </a:rPr>
              <a:t>n</a:t>
            </a:r>
            <a:r>
              <a:rPr lang="en-US" sz="3699" u="none" spc="221">
                <a:solidFill>
                  <a:srgbClr val="000000"/>
                </a:solidFill>
                <a:latin typeface="Open Sans Extra Bold"/>
              </a:rPr>
              <a:t>d</a:t>
            </a:r>
            <a:r>
              <a:rPr lang="en-US" sz="3699" spc="221">
                <a:solidFill>
                  <a:srgbClr val="000000"/>
                </a:solidFill>
                <a:latin typeface="Open Sans Extra Bold"/>
              </a:rPr>
              <a:t> </a:t>
            </a:r>
            <a:r>
              <a:rPr lang="en-US" sz="3699" u="none" spc="221">
                <a:solidFill>
                  <a:srgbClr val="000000"/>
                </a:solidFill>
                <a:latin typeface="Open Sans Extra Bold"/>
              </a:rPr>
              <a:t>N</a:t>
            </a:r>
            <a:r>
              <a:rPr lang="en-US" sz="3699" spc="221">
                <a:solidFill>
                  <a:srgbClr val="000000"/>
                </a:solidFill>
                <a:latin typeface="Open Sans Extra Bold"/>
              </a:rPr>
              <a:t>o</a:t>
            </a:r>
            <a:r>
              <a:rPr lang="en-US" sz="3699" u="none" spc="221">
                <a:solidFill>
                  <a:srgbClr val="000000"/>
                </a:solidFill>
                <a:latin typeface="Open Sans Extra Bold"/>
              </a:rPr>
              <a:t>tifi</a:t>
            </a:r>
            <a:r>
              <a:rPr lang="en-US" sz="3699" spc="221">
                <a:solidFill>
                  <a:srgbClr val="000000"/>
                </a:solidFill>
                <a:latin typeface="Open Sans Extra Bold"/>
              </a:rPr>
              <a:t>cati</a:t>
            </a:r>
            <a:r>
              <a:rPr lang="en-US" sz="3699" u="none" spc="221">
                <a:solidFill>
                  <a:srgbClr val="000000"/>
                </a:solidFill>
                <a:latin typeface="Open Sans Extra Bold"/>
              </a:rPr>
              <a:t>ons : Sen</a:t>
            </a:r>
            <a:r>
              <a:rPr lang="en-US" sz="3699" spc="221">
                <a:solidFill>
                  <a:srgbClr val="000000"/>
                </a:solidFill>
                <a:latin typeface="Open Sans Extra Bold"/>
              </a:rPr>
              <a:t>d</a:t>
            </a:r>
            <a:r>
              <a:rPr lang="en-US" sz="3699" u="none" spc="221">
                <a:solidFill>
                  <a:srgbClr val="000000"/>
                </a:solidFill>
                <a:latin typeface="Open Sans Extra Bold"/>
              </a:rPr>
              <a:t> </a:t>
            </a:r>
            <a:r>
              <a:rPr lang="en-US" sz="3699" spc="221">
                <a:solidFill>
                  <a:srgbClr val="000000"/>
                </a:solidFill>
                <a:latin typeface="Open Sans Extra Bold"/>
              </a:rPr>
              <a:t>a</a:t>
            </a:r>
            <a:r>
              <a:rPr lang="en-US" sz="3699" u="none" spc="221">
                <a:solidFill>
                  <a:srgbClr val="000000"/>
                </a:solidFill>
                <a:latin typeface="Open Sans Extra Bold"/>
              </a:rPr>
              <a:t>u</a:t>
            </a:r>
            <a:r>
              <a:rPr lang="en-US" sz="3699" spc="221">
                <a:solidFill>
                  <a:srgbClr val="000000"/>
                </a:solidFill>
                <a:latin typeface="Open Sans Extra Bold"/>
              </a:rPr>
              <a:t>t</a:t>
            </a:r>
            <a:r>
              <a:rPr lang="en-US" sz="3699" u="none" spc="221">
                <a:solidFill>
                  <a:srgbClr val="000000"/>
                </a:solidFill>
                <a:latin typeface="Open Sans Extra Bold"/>
              </a:rPr>
              <a:t>om</a:t>
            </a:r>
            <a:r>
              <a:rPr lang="en-US" sz="3699" spc="221">
                <a:solidFill>
                  <a:srgbClr val="000000"/>
                </a:solidFill>
                <a:latin typeface="Open Sans Extra Bold"/>
              </a:rPr>
              <a:t>at</a:t>
            </a:r>
            <a:r>
              <a:rPr lang="en-US" sz="3699" u="none" spc="221">
                <a:solidFill>
                  <a:srgbClr val="000000"/>
                </a:solidFill>
                <a:latin typeface="Open Sans Extra Bold"/>
              </a:rPr>
              <a:t>ic</a:t>
            </a:r>
            <a:r>
              <a:rPr lang="en-US" sz="3699" spc="221">
                <a:solidFill>
                  <a:srgbClr val="000000"/>
                </a:solidFill>
                <a:latin typeface="Open Sans Extra Bold"/>
              </a:rPr>
              <a:t> </a:t>
            </a:r>
            <a:r>
              <a:rPr lang="en-US" sz="3699" u="none" spc="221">
                <a:solidFill>
                  <a:srgbClr val="000000"/>
                </a:solidFill>
                <a:latin typeface="Open Sans Extra Bold"/>
              </a:rPr>
              <a:t>al</a:t>
            </a:r>
            <a:r>
              <a:rPr lang="en-US" sz="3699" spc="221">
                <a:solidFill>
                  <a:srgbClr val="000000"/>
                </a:solidFill>
                <a:latin typeface="Open Sans Extra Bold"/>
              </a:rPr>
              <a:t>e</a:t>
            </a:r>
            <a:r>
              <a:rPr lang="en-US" sz="3699" u="none" spc="221">
                <a:solidFill>
                  <a:srgbClr val="000000"/>
                </a:solidFill>
                <a:latin typeface="Open Sans Extra Bold"/>
              </a:rPr>
              <a:t>r</a:t>
            </a:r>
            <a:r>
              <a:rPr lang="en-US" sz="3699" spc="221">
                <a:solidFill>
                  <a:srgbClr val="000000"/>
                </a:solidFill>
                <a:latin typeface="Open Sans Extra Bold"/>
              </a:rPr>
              <a:t>ts </a:t>
            </a:r>
            <a:r>
              <a:rPr lang="en-US" sz="3699" u="none" spc="221">
                <a:solidFill>
                  <a:srgbClr val="000000"/>
                </a:solidFill>
                <a:latin typeface="Open Sans Extra Bold"/>
              </a:rPr>
              <a:t>whe</a:t>
            </a:r>
            <a:r>
              <a:rPr lang="en-US" sz="3699" spc="221">
                <a:solidFill>
                  <a:srgbClr val="000000"/>
                </a:solidFill>
                <a:latin typeface="Open Sans Extra Bold"/>
              </a:rPr>
              <a:t>n a saved medicine expires or when the users make a reminder note on daily or weekly usage of medicine.</a:t>
            </a:r>
          </a:p>
          <a:p>
            <a:pPr marL="0" lvl="0" indent="0">
              <a:lnSpc>
                <a:spcPts val="2699"/>
              </a:lnSpc>
              <a:spcBef>
                <a:spcPct val="0"/>
              </a:spcBef>
            </a:pPr>
            <a:endParaRPr/>
          </a:p>
          <a:p>
            <a:pPr marL="0" lvl="0" indent="0">
              <a:lnSpc>
                <a:spcPts val="2699"/>
              </a:lnSpc>
              <a:spcBef>
                <a:spcPct val="0"/>
              </a:spcBef>
            </a:pPr>
            <a:endParaRPr/>
          </a:p>
          <a:p>
            <a:pPr marL="0" lvl="0" indent="0">
              <a:lnSpc>
                <a:spcPts val="2699"/>
              </a:lnSpc>
              <a:spcBef>
                <a:spcPct val="0"/>
              </a:spcBef>
            </a:pPr>
            <a:endParaRPr/>
          </a:p>
          <a:p>
            <a:pPr marL="0" lvl="0" indent="0">
              <a:lnSpc>
                <a:spcPts val="2699"/>
              </a:lnSpc>
              <a:spcBef>
                <a:spcPct val="0"/>
              </a:spcBef>
            </a:pPr>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5819928" y="145895"/>
            <a:ext cx="1931866" cy="1949589"/>
          </a:xfrm>
          <a:custGeom>
            <a:avLst/>
            <a:gdLst/>
            <a:ahLst/>
            <a:cxnLst/>
            <a:rect l="l" t="t" r="r" b="b"/>
            <a:pathLst>
              <a:path w="1931866" h="1949589">
                <a:moveTo>
                  <a:pt x="0" y="0"/>
                </a:moveTo>
                <a:lnTo>
                  <a:pt x="1931866" y="0"/>
                </a:lnTo>
                <a:lnTo>
                  <a:pt x="1931866" y="1949589"/>
                </a:lnTo>
                <a:lnTo>
                  <a:pt x="0" y="194958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sp>
        <p:nvSpPr>
          <p:cNvPr id="4" name="Freeform 4"/>
          <p:cNvSpPr/>
          <p:nvPr/>
        </p:nvSpPr>
        <p:spPr>
          <a:xfrm>
            <a:off x="15283722" y="0"/>
            <a:ext cx="3004278" cy="2095484"/>
          </a:xfrm>
          <a:custGeom>
            <a:avLst/>
            <a:gdLst/>
            <a:ahLst/>
            <a:cxnLst/>
            <a:rect l="l" t="t" r="r" b="b"/>
            <a:pathLst>
              <a:path w="3004278" h="2095484">
                <a:moveTo>
                  <a:pt x="0" y="0"/>
                </a:moveTo>
                <a:lnTo>
                  <a:pt x="3004278" y="0"/>
                </a:lnTo>
                <a:lnTo>
                  <a:pt x="3004278" y="2095484"/>
                </a:lnTo>
                <a:lnTo>
                  <a:pt x="0" y="209548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TextBox 5"/>
          <p:cNvSpPr txBox="1"/>
          <p:nvPr/>
        </p:nvSpPr>
        <p:spPr>
          <a:xfrm>
            <a:off x="321254" y="-47625"/>
            <a:ext cx="14962468" cy="11786603"/>
          </a:xfrm>
          <a:prstGeom prst="rect">
            <a:avLst/>
          </a:prstGeom>
        </p:spPr>
        <p:txBody>
          <a:bodyPr lIns="0" tIns="0" rIns="0" bIns="0" rtlCol="0" anchor="t">
            <a:spAutoFit/>
          </a:bodyPr>
          <a:lstStyle/>
          <a:p>
            <a:pPr>
              <a:lnSpc>
                <a:spcPts val="4428"/>
              </a:lnSpc>
            </a:pPr>
            <a:r>
              <a:rPr lang="en-US" sz="3280" spc="196">
                <a:solidFill>
                  <a:srgbClr val="000000"/>
                </a:solidFill>
                <a:latin typeface="Open Sans Extra Bold"/>
              </a:rPr>
              <a:t>Optical Character Recognition (OCR) for Prescription Forms</a:t>
            </a:r>
          </a:p>
          <a:p>
            <a:pPr>
              <a:lnSpc>
                <a:spcPts val="4428"/>
              </a:lnSpc>
            </a:pPr>
            <a:r>
              <a:rPr lang="en-US" sz="3280" spc="196">
                <a:solidFill>
                  <a:srgbClr val="000000"/>
                </a:solidFill>
                <a:latin typeface="DM Sans"/>
              </a:rPr>
              <a:t>To convert prescription forms into text format, we are using Optical Character Recognition (OCR) technology. OCR tools like Tesseract are popular for extracting text from images or scanned documents. we will be setting up an OCR engine and training it to recognize typical prescription form formats.</a:t>
            </a:r>
          </a:p>
          <a:p>
            <a:pPr>
              <a:lnSpc>
                <a:spcPts val="4428"/>
              </a:lnSpc>
            </a:pPr>
            <a:r>
              <a:rPr lang="en-US" sz="3280" spc="196">
                <a:solidFill>
                  <a:srgbClr val="000000"/>
                </a:solidFill>
                <a:latin typeface="Open Sans Extra Bold"/>
              </a:rPr>
              <a:t>Family History Database Integration</a:t>
            </a:r>
          </a:p>
          <a:p>
            <a:pPr>
              <a:lnSpc>
                <a:spcPts val="4428"/>
              </a:lnSpc>
            </a:pPr>
            <a:r>
              <a:rPr lang="en-US" sz="3280" spc="196">
                <a:solidFill>
                  <a:srgbClr val="000000"/>
                </a:solidFill>
                <a:latin typeface="DM Sans"/>
              </a:rPr>
              <a:t>This part requires a database that tracks the family's medication history, including current stock, past prescriptions, and consumption rates.</a:t>
            </a:r>
          </a:p>
          <a:p>
            <a:pPr marL="708299" lvl="1" indent="-354149">
              <a:lnSpc>
                <a:spcPts val="4428"/>
              </a:lnSpc>
              <a:buFont typeface="Arial"/>
              <a:buChar char="•"/>
            </a:pPr>
            <a:r>
              <a:rPr lang="en-US" sz="3280" spc="196">
                <a:solidFill>
                  <a:srgbClr val="000000"/>
                </a:solidFill>
                <a:latin typeface="Open Sans Extra Bold"/>
              </a:rPr>
              <a:t>Stock Check and Calculation:</a:t>
            </a:r>
          </a:p>
          <a:p>
            <a:pPr marL="1416598" lvl="2" indent="-472199">
              <a:lnSpc>
                <a:spcPts val="4428"/>
              </a:lnSpc>
              <a:buFont typeface="Arial"/>
              <a:buChar char="⚬"/>
            </a:pPr>
            <a:r>
              <a:rPr lang="en-US" sz="3280" spc="196">
                <a:solidFill>
                  <a:srgbClr val="000000"/>
                </a:solidFill>
                <a:latin typeface="DM Sans"/>
              </a:rPr>
              <a:t>Calculate current medication stock based on the family history database.</a:t>
            </a:r>
          </a:p>
          <a:p>
            <a:pPr marL="1416598" lvl="2" indent="-472199">
              <a:lnSpc>
                <a:spcPts val="4428"/>
              </a:lnSpc>
              <a:buFont typeface="Arial"/>
              <a:buChar char="⚬"/>
            </a:pPr>
            <a:r>
              <a:rPr lang="en-US" sz="3280" spc="196">
                <a:solidFill>
                  <a:srgbClr val="000000"/>
                </a:solidFill>
                <a:latin typeface="DM Sans"/>
              </a:rPr>
              <a:t>Determine consumption rates by analyzing the consumption history. This can help predict how much medication is used within a certain period.</a:t>
            </a:r>
          </a:p>
          <a:p>
            <a:pPr marL="1416598" lvl="2" indent="-472199">
              <a:lnSpc>
                <a:spcPts val="4428"/>
              </a:lnSpc>
              <a:buFont typeface="Arial"/>
              <a:buChar char="⚬"/>
            </a:pPr>
            <a:r>
              <a:rPr lang="en-US" sz="3280" spc="196">
                <a:solidFill>
                  <a:srgbClr val="000000"/>
                </a:solidFill>
                <a:latin typeface="DM Sans"/>
              </a:rPr>
              <a:t>Check for expiration dates to ensure that expired medication is not counted toward current stock.</a:t>
            </a:r>
          </a:p>
          <a:p>
            <a:pPr marL="708299" lvl="1" indent="-354149">
              <a:lnSpc>
                <a:spcPts val="4428"/>
              </a:lnSpc>
              <a:buFont typeface="Arial"/>
              <a:buChar char="•"/>
            </a:pPr>
            <a:endParaRPr/>
          </a:p>
          <a:p>
            <a:pPr>
              <a:lnSpc>
                <a:spcPts val="4428"/>
              </a:lnSpc>
            </a:pPr>
            <a:endParaRPr/>
          </a:p>
          <a:p>
            <a:pPr marL="0" lvl="0" indent="0">
              <a:lnSpc>
                <a:spcPts val="4428"/>
              </a:lnSpc>
              <a:spcBef>
                <a:spcPct val="0"/>
              </a:spcBef>
            </a:pPr>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3732059" y="2089415"/>
            <a:ext cx="4208573" cy="4247184"/>
          </a:xfrm>
          <a:custGeom>
            <a:avLst/>
            <a:gdLst/>
            <a:ahLst/>
            <a:cxnLst/>
            <a:rect l="l" t="t" r="r" b="b"/>
            <a:pathLst>
              <a:path w="4208573" h="4247184">
                <a:moveTo>
                  <a:pt x="0" y="0"/>
                </a:moveTo>
                <a:lnTo>
                  <a:pt x="4208573" y="0"/>
                </a:lnTo>
                <a:lnTo>
                  <a:pt x="4208573" y="4247185"/>
                </a:lnTo>
                <a:lnTo>
                  <a:pt x="0" y="424718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sp>
        <p:nvSpPr>
          <p:cNvPr id="4" name="Freeform 4"/>
          <p:cNvSpPr/>
          <p:nvPr/>
        </p:nvSpPr>
        <p:spPr>
          <a:xfrm>
            <a:off x="12924193" y="2639048"/>
            <a:ext cx="4513146" cy="3147920"/>
          </a:xfrm>
          <a:custGeom>
            <a:avLst/>
            <a:gdLst/>
            <a:ahLst/>
            <a:cxnLst/>
            <a:rect l="l" t="t" r="r" b="b"/>
            <a:pathLst>
              <a:path w="4513146" h="3147920">
                <a:moveTo>
                  <a:pt x="0" y="0"/>
                </a:moveTo>
                <a:lnTo>
                  <a:pt x="4513147" y="0"/>
                </a:lnTo>
                <a:lnTo>
                  <a:pt x="4513147" y="3147919"/>
                </a:lnTo>
                <a:lnTo>
                  <a:pt x="0" y="314791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TextBox 5"/>
          <p:cNvSpPr txBox="1"/>
          <p:nvPr/>
        </p:nvSpPr>
        <p:spPr>
          <a:xfrm>
            <a:off x="130304" y="456585"/>
            <a:ext cx="13601755" cy="4780989"/>
          </a:xfrm>
          <a:prstGeom prst="rect">
            <a:avLst/>
          </a:prstGeom>
        </p:spPr>
        <p:txBody>
          <a:bodyPr lIns="0" tIns="0" rIns="0" bIns="0" rtlCol="0" anchor="t">
            <a:spAutoFit/>
          </a:bodyPr>
          <a:lstStyle/>
          <a:p>
            <a:pPr marL="762008" lvl="1" indent="-381004">
              <a:lnSpc>
                <a:spcPts val="4764"/>
              </a:lnSpc>
              <a:spcBef>
                <a:spcPct val="0"/>
              </a:spcBef>
              <a:buFont typeface="Arial"/>
              <a:buChar char="•"/>
            </a:pPr>
            <a:r>
              <a:rPr lang="en-US" sz="3529" spc="211">
                <a:solidFill>
                  <a:srgbClr val="000000"/>
                </a:solidFill>
                <a:latin typeface="Open Sans Extra Bold"/>
              </a:rPr>
              <a:t>Out</a:t>
            </a:r>
            <a:r>
              <a:rPr lang="en-US" sz="3529" u="none" spc="211">
                <a:solidFill>
                  <a:srgbClr val="000000"/>
                </a:solidFill>
                <a:latin typeface="Open Sans Extra Bold"/>
              </a:rPr>
              <a:t>put Generation:</a:t>
            </a:r>
          </a:p>
          <a:p>
            <a:pPr marL="1524015" lvl="2" indent="-508005">
              <a:lnSpc>
                <a:spcPts val="4764"/>
              </a:lnSpc>
              <a:spcBef>
                <a:spcPct val="0"/>
              </a:spcBef>
              <a:buFont typeface="Arial"/>
              <a:buChar char="⚬"/>
            </a:pPr>
            <a:r>
              <a:rPr lang="en-US" sz="3529" u="none" spc="211">
                <a:solidFill>
                  <a:srgbClr val="000000"/>
                </a:solidFill>
                <a:latin typeface="DM Sans"/>
              </a:rPr>
              <a:t>Based on the above calculations, generate an output indicating whether the prescribed medication is already at home.</a:t>
            </a:r>
          </a:p>
          <a:p>
            <a:pPr marL="1524015" lvl="2" indent="-508005">
              <a:lnSpc>
                <a:spcPts val="4764"/>
              </a:lnSpc>
              <a:spcBef>
                <a:spcPct val="0"/>
              </a:spcBef>
              <a:buFont typeface="Arial"/>
              <a:buChar char="⚬"/>
            </a:pPr>
            <a:r>
              <a:rPr lang="en-US" sz="3529" u="none" spc="211">
                <a:solidFill>
                  <a:srgbClr val="000000"/>
                </a:solidFill>
                <a:latin typeface="DM Sans"/>
              </a:rPr>
              <a:t>Include information on whether additional purchases are needed and any medications that might be approaching their expiration dates.</a:t>
            </a:r>
          </a:p>
          <a:p>
            <a:pPr marL="0" lvl="0" indent="0">
              <a:lnSpc>
                <a:spcPts val="4764"/>
              </a:lnSpc>
              <a:spcBef>
                <a:spcPct val="0"/>
              </a:spcBef>
            </a:pP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TextBox 3"/>
          <p:cNvSpPr txBox="1"/>
          <p:nvPr/>
        </p:nvSpPr>
        <p:spPr>
          <a:xfrm>
            <a:off x="4732501" y="31022"/>
            <a:ext cx="8822997" cy="2282190"/>
          </a:xfrm>
          <a:prstGeom prst="rect">
            <a:avLst/>
          </a:prstGeom>
        </p:spPr>
        <p:txBody>
          <a:bodyPr lIns="0" tIns="0" rIns="0" bIns="0" rtlCol="0" anchor="t">
            <a:spAutoFit/>
          </a:bodyPr>
          <a:lstStyle/>
          <a:p>
            <a:pPr marL="0" lvl="1" indent="0" algn="ctr">
              <a:lnSpc>
                <a:spcPts val="8730"/>
              </a:lnSpc>
              <a:spcBef>
                <a:spcPct val="0"/>
              </a:spcBef>
            </a:pPr>
            <a:r>
              <a:rPr lang="en-US" sz="9000">
                <a:solidFill>
                  <a:srgbClr val="000000"/>
                </a:solidFill>
                <a:latin typeface="DM Sans Bold"/>
              </a:rPr>
              <a:t>Ideation process</a:t>
            </a:r>
          </a:p>
        </p:txBody>
      </p:sp>
      <p:sp>
        <p:nvSpPr>
          <p:cNvPr id="4" name="Freeform 4"/>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a:ln cap="sq">
            <a:noFill/>
            <a:prstDash val="solid"/>
            <a:miter/>
          </a:ln>
        </p:spPr>
      </p:sp>
      <p:sp>
        <p:nvSpPr>
          <p:cNvPr id="6" name="Freeform 6"/>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a:ln cap="sq">
            <a:noFill/>
            <a:prstDash val="solid"/>
            <a:miter/>
          </a:ln>
        </p:spPr>
      </p:sp>
      <p:sp>
        <p:nvSpPr>
          <p:cNvPr id="7" name="Freeform 7"/>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a:ln cap="sq">
            <a:noFill/>
            <a:prstDash val="solid"/>
            <a:miter/>
          </a:ln>
        </p:spPr>
      </p:sp>
      <p:sp>
        <p:nvSpPr>
          <p:cNvPr id="8" name="Freeform 8"/>
          <p:cNvSpPr/>
          <p:nvPr/>
        </p:nvSpPr>
        <p:spPr>
          <a:xfrm>
            <a:off x="10768069" y="-3037933"/>
            <a:ext cx="5493058" cy="4114800"/>
          </a:xfrm>
          <a:custGeom>
            <a:avLst/>
            <a:gdLst/>
            <a:ahLst/>
            <a:cxnLst/>
            <a:rect l="l" t="t" r="r" b="b"/>
            <a:pathLst>
              <a:path w="5493058" h="4114800">
                <a:moveTo>
                  <a:pt x="0" y="0"/>
                </a:moveTo>
                <a:lnTo>
                  <a:pt x="5493059" y="0"/>
                </a:lnTo>
                <a:lnTo>
                  <a:pt x="5493059" y="4114800"/>
                </a:lnTo>
                <a:lnTo>
                  <a:pt x="0" y="4114800"/>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a:ln cap="sq">
            <a:noFill/>
            <a:prstDash val="solid"/>
            <a:miter/>
          </a:ln>
        </p:spPr>
      </p:sp>
      <p:sp>
        <p:nvSpPr>
          <p:cNvPr id="9" name="Freeform 9"/>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a:ln cap="sq">
            <a:noFill/>
            <a:prstDash val="solid"/>
            <a:miter/>
          </a:ln>
        </p:spPr>
      </p:sp>
      <p:sp>
        <p:nvSpPr>
          <p:cNvPr id="10" name="Freeform 10"/>
          <p:cNvSpPr/>
          <p:nvPr/>
        </p:nvSpPr>
        <p:spPr>
          <a:xfrm>
            <a:off x="3734329" y="-1322787"/>
            <a:ext cx="1996345" cy="2149497"/>
          </a:xfrm>
          <a:custGeom>
            <a:avLst/>
            <a:gdLst/>
            <a:ahLst/>
            <a:cxnLst/>
            <a:rect l="l" t="t" r="r" b="b"/>
            <a:pathLst>
              <a:path w="1996345" h="2149497">
                <a:moveTo>
                  <a:pt x="0" y="0"/>
                </a:moveTo>
                <a:lnTo>
                  <a:pt x="1996345" y="0"/>
                </a:lnTo>
                <a:lnTo>
                  <a:pt x="1996345" y="2149497"/>
                </a:lnTo>
                <a:lnTo>
                  <a:pt x="0" y="2149497"/>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a:ln cap="sq">
            <a:noFill/>
            <a:prstDash val="solid"/>
            <a:miter/>
          </a:ln>
        </p:spPr>
      </p:sp>
      <p:sp>
        <p:nvSpPr>
          <p:cNvPr id="11" name="Freeform 11"/>
          <p:cNvSpPr/>
          <p:nvPr/>
        </p:nvSpPr>
        <p:spPr>
          <a:xfrm>
            <a:off x="1802305" y="2313212"/>
            <a:ext cx="14458823" cy="7962604"/>
          </a:xfrm>
          <a:custGeom>
            <a:avLst/>
            <a:gdLst/>
            <a:ahLst/>
            <a:cxnLst/>
            <a:rect l="l" t="t" r="r" b="b"/>
            <a:pathLst>
              <a:path w="14458823" h="7962604">
                <a:moveTo>
                  <a:pt x="0" y="0"/>
                </a:moveTo>
                <a:lnTo>
                  <a:pt x="14458823" y="0"/>
                </a:lnTo>
                <a:lnTo>
                  <a:pt x="14458823" y="7962604"/>
                </a:lnTo>
                <a:lnTo>
                  <a:pt x="0" y="7962604"/>
                </a:lnTo>
                <a:lnTo>
                  <a:pt x="0" y="0"/>
                </a:lnTo>
                <a:close/>
              </a:path>
            </a:pathLst>
          </a:custGeom>
          <a:blipFill>
            <a:blip r:embed="rId17"/>
            <a:stretch>
              <a:fillRect t="-422" r="-5573" b="-422"/>
            </a:stretch>
          </a:blipFill>
        </p:spPr>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780</Words>
  <Application>Microsoft Office PowerPoint</Application>
  <PresentationFormat>Custom</PresentationFormat>
  <Paragraphs>70</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DM Sans Bold</vt:lpstr>
      <vt:lpstr>DM Sans</vt:lpstr>
      <vt:lpstr>Calibri</vt:lpstr>
      <vt:lpstr>DM Sans Semi-Bold</vt:lpstr>
      <vt:lpstr>Open Sans Extra Bold</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Project-medicube Presentation</dc:title>
  <dc:creator>Charumathi Vel</dc:creator>
  <cp:lastModifiedBy>Charumathi Vel</cp:lastModifiedBy>
  <cp:revision>1</cp:revision>
  <dcterms:created xsi:type="dcterms:W3CDTF">2006-08-16T00:00:00Z</dcterms:created>
  <dcterms:modified xsi:type="dcterms:W3CDTF">2024-04-24T19:52:30Z</dcterms:modified>
  <dc:identifier>DAGDWp8LGc4</dc:identifier>
</cp:coreProperties>
</file>